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301" r:id="rId6"/>
    <p:sldId id="300" r:id="rId7"/>
    <p:sldId id="293" r:id="rId8"/>
    <p:sldId id="294" r:id="rId9"/>
    <p:sldId id="305" r:id="rId10"/>
    <p:sldId id="306" r:id="rId11"/>
    <p:sldId id="304" r:id="rId12"/>
    <p:sldId id="298" r:id="rId13"/>
    <p:sldId id="31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A36CE-D1B1-CF56-1573-98F67258C1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793BC7-B77A-F8B8-A751-219D1524A6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430D8-6AAB-2716-D8EE-94F9A50AB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839E8-4A13-4661-8F53-3D49F7E2AE1F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ABACC2-EF36-8DEF-5FF8-B3A9F1963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F69C81-A931-91CE-EB16-E3FFD3F1A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E7C5-E10D-43FE-964B-7E587F2E7F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6976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9B6D3-031F-7017-6F66-2350367DA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E1DD7-E4AF-5EB7-DF92-903981D306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90B97E-C102-FCA7-D952-81F466632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839E8-4A13-4661-8F53-3D49F7E2AE1F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19B9FF-7EC2-CAA6-ED28-D4B552290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4ECE19-26CA-7136-91DE-4AC262C73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E7C5-E10D-43FE-964B-7E587F2E7F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365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6EE9E-7779-711F-8F5B-C6C05B274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56E710-6E1D-F84D-C39D-828F60F37B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30221-7000-C15F-F668-06443A689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839E8-4A13-4661-8F53-3D49F7E2AE1F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D9401E-CC4E-748F-BD6F-D41D67604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DD9B90-32FC-AEB1-07F0-F4BC60C78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E7C5-E10D-43FE-964B-7E587F2E7F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0502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1ECBA-DD38-0676-BD1C-A9B256D43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43D5ED-B0D7-70A8-6F7B-2A4C6DD842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682772-F571-2DDA-65EC-7C5F2BDACB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5603F8-E75E-6C27-FABD-C3CB63AE0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839E8-4A13-4661-8F53-3D49F7E2AE1F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1CC2C7-5612-60B9-6748-D0017B96F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B83013-3104-5305-03C8-9A4561820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E7C5-E10D-43FE-964B-7E587F2E7F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5274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9C3B7-7D84-FD36-ABDD-CDFA07609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3EC9C0-0695-57B9-C078-1833AF7652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205CCC-D963-34B0-4846-AAEF29B036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F7E7A9-0564-F9E2-FDD7-35EFD61E2F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8DFEFA-FC2F-64F6-EAAB-AD936D5DA5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B42F47-9BED-7BBF-E020-69973124E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839E8-4A13-4661-8F53-3D49F7E2AE1F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4DE7A9-B503-D962-98EF-838D86942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2E61D7-0271-DA46-8552-A2EEA7A3E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E7C5-E10D-43FE-964B-7E587F2E7F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9217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2AA1E-162E-D712-56A6-769BDA666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E20B8-A649-7556-15E6-78FE5B49F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839E8-4A13-4661-8F53-3D49F7E2AE1F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3E5745-BF8E-077D-5DEC-16BA472F9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3F13A4-EEBE-883A-4FAE-8A00DD357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E7C5-E10D-43FE-964B-7E587F2E7F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422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9F0691-7B22-5E35-4A2B-AE98414FE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839E8-4A13-4661-8F53-3D49F7E2AE1F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2F6685-A41A-CA27-11DC-9278C2295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0A0EBB-86E3-494F-51D3-47D126A76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E7C5-E10D-43FE-964B-7E587F2E7F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2411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37F5A-D7F8-729F-4CF0-472CB2EE6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221B6F-A039-02B8-73AD-40C792DBD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965BDB-CC16-D70D-7C37-81C16B47A6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80B7B0-1441-2990-1107-438AD4814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839E8-4A13-4661-8F53-3D49F7E2AE1F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0DD7E6-5634-8AB4-DA01-96581806B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FC6D07-8652-F719-3EE5-948848F22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E7C5-E10D-43FE-964B-7E587F2E7F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354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61B82-88E6-2384-4180-2074DFBE4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61E540-0640-B98C-B3B7-FB5369CEAB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7B521B-A56C-55AB-5BDD-496B75D520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9F9B91-DF97-DE13-E827-15952015A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839E8-4A13-4661-8F53-3D49F7E2AE1F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629D7-980A-1199-0A69-8D345A5BC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17BD43-B8BC-71E4-DB10-B23E8F11B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E7C5-E10D-43FE-964B-7E587F2E7F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8112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F81F5-F811-DAA6-71C1-649C4402E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1304BA-765A-8D5E-4D23-676A1CAF69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D1730-A8E7-77F1-7E24-43888805E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839E8-4A13-4661-8F53-3D49F7E2AE1F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82D2BE-D3DD-E912-DB4F-C89A6CB9E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3FDED-E02B-37BB-6A51-56BFA00B1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E7C5-E10D-43FE-964B-7E587F2E7F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642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75D8F0-9EE4-C33C-BE17-10E73C49E8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03177C-EC3F-0879-5CEF-41B7EF38D7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4C2F62-921C-69DA-F410-76A97AD72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839E8-4A13-4661-8F53-3D49F7E2AE1F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56BA5-1D47-C1ED-246D-5E7BBBE62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0F73F-A1FB-1C01-5568-132305D88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E7C5-E10D-43FE-964B-7E587F2E7F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3537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and black background&#10;&#10;Description automatically generated">
            <a:extLst>
              <a:ext uri="{FF2B5EF4-FFF2-40B4-BE49-F238E27FC236}">
                <a16:creationId xmlns:a16="http://schemas.microsoft.com/office/drawing/2014/main" id="{0DA56BEF-7A51-F32F-5856-9F8466DCD2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CA34C3-B2CE-5693-004E-F632B160D1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" y="2482069"/>
            <a:ext cx="7400996" cy="101297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– font size 36pt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979AD8-5245-95F9-BEBD-71CAC1B9A8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6D96-C350-4843-B71C-3443AE11BC44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green and blue cylinder with blue stripes&#10;&#10;Description automatically generated">
            <a:extLst>
              <a:ext uri="{FF2B5EF4-FFF2-40B4-BE49-F238E27FC236}">
                <a16:creationId xmlns:a16="http://schemas.microsoft.com/office/drawing/2014/main" id="{E11CB1EF-71ED-DD4D-7CC4-9D87A8B2F6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818925" y="2641018"/>
            <a:ext cx="2943839" cy="1324975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5922814-6859-63F6-E30B-D0D14525B06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5308600"/>
            <a:ext cx="6832600" cy="704851"/>
          </a:xfr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5D842F"/>
                </a:solidFill>
              </a:defRPr>
            </a:lvl1pPr>
            <a:lvl2pPr marL="609585" indent="0">
              <a:buNone/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en-GB"/>
              <a:t>Presenter’s name – font size 24</a:t>
            </a:r>
          </a:p>
        </p:txBody>
      </p:sp>
    </p:spTree>
    <p:extLst>
      <p:ext uri="{BB962C8B-B14F-4D97-AF65-F5344CB8AC3E}">
        <p14:creationId xmlns:p14="http://schemas.microsoft.com/office/powerpoint/2010/main" val="32942028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56D96-C350-4843-B71C-3443AE11BC44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green cylinder with blue stripes&#10;&#10;Description automatically generated">
            <a:extLst>
              <a:ext uri="{FF2B5EF4-FFF2-40B4-BE49-F238E27FC236}">
                <a16:creationId xmlns:a16="http://schemas.microsoft.com/office/drawing/2014/main" id="{821FB7AA-6149-89CA-C25B-00135B16E5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65647" y="342227"/>
            <a:ext cx="1621300" cy="729632"/>
          </a:xfrm>
          <a:prstGeom prst="rect">
            <a:avLst/>
          </a:prstGeom>
        </p:spPr>
      </p:pic>
      <p:pic>
        <p:nvPicPr>
          <p:cNvPr id="7" name="Imagem 4">
            <a:extLst>
              <a:ext uri="{FF2B5EF4-FFF2-40B4-BE49-F238E27FC236}">
                <a16:creationId xmlns:a16="http://schemas.microsoft.com/office/drawing/2014/main" id="{4D84C2BB-2886-DFD6-3567-6F200032560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713" y="820130"/>
            <a:ext cx="1470992" cy="3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129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37A0E5-39C3-5914-95A2-C91B604C0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6F0033-E496-9BF9-FFE3-23AAB4C26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19DCB3-D8E5-2896-FB3B-F54DEDB45D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3839E8-4A13-4661-8F53-3D49F7E2AE1F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7A4850-DCC3-3718-564E-E27383BD1D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215569-504F-9F21-8AA4-D14D28135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BFE7C5-E10D-43FE-964B-7E587F2E7F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604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diantproject.eu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5" Type="http://schemas.openxmlformats.org/officeDocument/2006/relationships/hyperlink" Target="mailto:Simone.Piras@hutton.ac.uk" TargetMode="Externa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Simone.Piras@hutton.ac.uk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Simone.Piras@hutton.ac.uk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e.linkedin.com/in/arno-todt-2589a8b7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www.agrobiocom.eu/wp-content/uploads/go-x/u/7a0b6727-3d65-401b-8bfd-244a93726d5a/AgroBioCom_Bohinj_report_0925.pdf" TargetMode="Externa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e.linkedin.com/in/arno-todt-2589a8b7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biodiversity-ruraldevelopment.eu/data/AgroBioNetReportengaug24.pdf" TargetMode="Externa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png"/><Relationship Id="rId4" Type="http://schemas.openxmlformats.org/officeDocument/2006/relationships/hyperlink" Target="https://thenew.institute/en/media/the-elephant-at-the-table-policy-pathways-to-confront-power-in-food-systems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content.govdelivery.com/accounts/USDAOC/bulletins/42e2965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3">
            <a:extLst>
              <a:ext uri="{FF2B5EF4-FFF2-40B4-BE49-F238E27FC236}">
                <a16:creationId xmlns:a16="http://schemas.microsoft.com/office/drawing/2014/main" id="{139FA824-AF86-42BB-E24B-B9DA2798873F}"/>
              </a:ext>
            </a:extLst>
          </p:cNvPr>
          <p:cNvSpPr txBox="1"/>
          <p:nvPr/>
        </p:nvSpPr>
        <p:spPr>
          <a:xfrm>
            <a:off x="5536615" y="191134"/>
            <a:ext cx="638750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800">
                <a:solidFill>
                  <a:schemeClr val="bg1"/>
                </a:solidFill>
                <a:ea typeface="Verdana" panose="020B0604030504040204" pitchFamily="34" charset="0"/>
              </a:rPr>
              <a:t>| </a:t>
            </a:r>
            <a:r>
              <a:rPr lang="en-GB" sz="1800" b="1">
                <a:solidFill>
                  <a:schemeClr val="bg1"/>
                </a:solidFill>
                <a:ea typeface="Verdana" panose="020B0604030504040204" pitchFamily="34" charset="0"/>
              </a:rPr>
              <a:t>Pietro Iannetta</a:t>
            </a:r>
            <a:endParaRPr lang="en-GB" sz="1800">
              <a:solidFill>
                <a:schemeClr val="bg1"/>
              </a:solidFill>
              <a:ea typeface="Verdana" panose="020B0604030504040204" pitchFamily="34" charset="0"/>
            </a:endParaRPr>
          </a:p>
          <a:p>
            <a:pPr algn="r"/>
            <a:r>
              <a:rPr lang="en-GB" sz="2000">
                <a:solidFill>
                  <a:schemeClr val="bg1"/>
                </a:solidFill>
                <a:ea typeface="Verdana" panose="020B0604030504040204" pitchFamily="34" charset="0"/>
              </a:rPr>
              <a:t>| </a:t>
            </a:r>
            <a:r>
              <a:rPr lang="en-GB" sz="2000" b="1">
                <a:solidFill>
                  <a:schemeClr val="bg1"/>
                </a:solidFill>
                <a:ea typeface="Verdana" panose="020B0604030504040204" pitchFamily="34" charset="0"/>
              </a:rPr>
              <a:t>The James Hutton Institute</a:t>
            </a:r>
          </a:p>
          <a:p>
            <a:pPr algn="r"/>
            <a:endParaRPr lang="en-GB" sz="2000" b="1">
              <a:solidFill>
                <a:schemeClr val="bg1"/>
              </a:solidFill>
              <a:ea typeface="Verdana" panose="020B0604030504040204" pitchFamily="34" charset="0"/>
            </a:endParaRPr>
          </a:p>
          <a:p>
            <a:pPr algn="r"/>
            <a:r>
              <a:rPr lang="en-GB" sz="2000">
                <a:solidFill>
                  <a:schemeClr val="bg1"/>
                </a:solidFill>
                <a:ea typeface="Verdana" panose="020B0604030504040204" pitchFamily="34" charset="0"/>
              </a:rPr>
              <a:t>| </a:t>
            </a:r>
            <a:r>
              <a:rPr lang="en-GB" sz="2000" err="1">
                <a:solidFill>
                  <a:schemeClr val="bg1"/>
                </a:solidFill>
                <a:ea typeface="Verdana" panose="020B0604030504040204" pitchFamily="34" charset="0"/>
              </a:rPr>
              <a:t>Universidade</a:t>
            </a:r>
            <a:r>
              <a:rPr lang="en-GB" sz="2000">
                <a:solidFill>
                  <a:schemeClr val="bg1"/>
                </a:solidFill>
                <a:ea typeface="Verdana" panose="020B0604030504040204" pitchFamily="34" charset="0"/>
              </a:rPr>
              <a:t> Católica Portuguesa (CBFQ, Porto)</a:t>
            </a:r>
          </a:p>
          <a:p>
            <a:pPr algn="r"/>
            <a:endParaRPr lang="en-GB" sz="2000">
              <a:solidFill>
                <a:schemeClr val="bg1"/>
              </a:solidFill>
              <a:ea typeface="Verdana" panose="020B0604030504040204" pitchFamily="34" charset="0"/>
            </a:endParaRPr>
          </a:p>
        </p:txBody>
      </p:sp>
      <p:sp>
        <p:nvSpPr>
          <p:cNvPr id="7" name="CaixaDeTexto 5">
            <a:extLst>
              <a:ext uri="{FF2B5EF4-FFF2-40B4-BE49-F238E27FC236}">
                <a16:creationId xmlns:a16="http://schemas.microsoft.com/office/drawing/2014/main" id="{780CBF80-019F-BBA0-B981-19D2941E46E6}"/>
              </a:ext>
            </a:extLst>
          </p:cNvPr>
          <p:cNvSpPr txBox="1"/>
          <p:nvPr/>
        </p:nvSpPr>
        <p:spPr>
          <a:xfrm>
            <a:off x="991893" y="2230867"/>
            <a:ext cx="70806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>
                <a:solidFill>
                  <a:schemeClr val="tx1">
                    <a:lumMod val="50000"/>
                  </a:schemeClr>
                </a:solidFill>
                <a:ea typeface="Verdana" panose="020B0604030504040204" pitchFamily="34" charset="0"/>
              </a:rPr>
              <a:t>Commercialising underutilised crops: </a:t>
            </a:r>
          </a:p>
          <a:p>
            <a:r>
              <a:rPr lang="en-GB" b="1">
                <a:solidFill>
                  <a:schemeClr val="tx1">
                    <a:lumMod val="50000"/>
                  </a:schemeClr>
                </a:solidFill>
                <a:ea typeface="Verdana" panose="020B0604030504040204" pitchFamily="34" charset="0"/>
              </a:rPr>
              <a:t>connecting growers, value chains and markets</a:t>
            </a:r>
            <a:endParaRPr lang="en-GB">
              <a:solidFill>
                <a:schemeClr val="tx1">
                  <a:lumMod val="50000"/>
                </a:schemeClr>
              </a:solidFill>
              <a:ea typeface="Verdana" panose="020B060403050404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89CAB5C-C0AE-EEFD-18AD-0737A21C9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894" y="3221365"/>
            <a:ext cx="7111871" cy="292667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32B536C-9E0A-0D88-CFE9-B0D32D779D29}"/>
              </a:ext>
            </a:extLst>
          </p:cNvPr>
          <p:cNvSpPr txBox="1"/>
          <p:nvPr/>
        </p:nvSpPr>
        <p:spPr>
          <a:xfrm>
            <a:off x="991894" y="3215033"/>
            <a:ext cx="3743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b="1">
                <a:solidFill>
                  <a:srgbClr val="FFC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www.radiantproject.eu/</a:t>
            </a:r>
            <a:r>
              <a:rPr lang="en-GB" sz="1600" b="1">
                <a:solidFill>
                  <a:srgbClr val="FFC000"/>
                </a:solidFill>
              </a:rPr>
              <a:t> (2021-25)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CF62A69-F41F-42E8-B941-033F41B580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8654" y="4139541"/>
            <a:ext cx="1023148" cy="97518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84C9B51-E942-11CB-F885-4370D92393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1732" y="5174088"/>
            <a:ext cx="2270069" cy="97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006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16CF4-6F59-5867-0725-AD4ABB29094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49855" y="157679"/>
            <a:ext cx="9404350" cy="730250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b="1">
                <a:solidFill>
                  <a:schemeClr val="tx1">
                    <a:lumMod val="50000"/>
                  </a:schemeClr>
                </a:solidFill>
              </a:rPr>
              <a:t>Question received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4C2353-C86D-7358-5DEA-13DB809A71AA}"/>
              </a:ext>
            </a:extLst>
          </p:cNvPr>
          <p:cNvSpPr txBox="1"/>
          <p:nvPr/>
        </p:nvSpPr>
        <p:spPr>
          <a:xfrm>
            <a:off x="1829003" y="3296378"/>
            <a:ext cx="813795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1" indent="-342891">
              <a:buFont typeface="+mj-lt"/>
              <a:buAutoNum type="arabicPeriod"/>
            </a:pPr>
            <a:r>
              <a:rPr lang="en-GB" sz="2800" b="1">
                <a:solidFill>
                  <a:schemeClr val="tx1">
                    <a:lumMod val="50000"/>
                  </a:schemeClr>
                </a:solidFill>
              </a:rPr>
              <a:t>What evidence of demand justifies investment in a new crop?</a:t>
            </a:r>
          </a:p>
          <a:p>
            <a:pPr marL="342891" indent="-342891">
              <a:buFont typeface="+mj-lt"/>
              <a:buAutoNum type="arabicPeriod"/>
            </a:pPr>
            <a:endParaRPr lang="en-GB" sz="2800" b="1">
              <a:solidFill>
                <a:schemeClr val="tx1">
                  <a:lumMod val="50000"/>
                </a:schemeClr>
              </a:solidFill>
            </a:endParaRPr>
          </a:p>
          <a:p>
            <a:pPr marL="342891" indent="-342891">
              <a:buFont typeface="+mj-lt"/>
              <a:buAutoNum type="arabicPeriod"/>
            </a:pPr>
            <a:r>
              <a:rPr lang="en-GB" sz="2800" b="1">
                <a:solidFill>
                  <a:schemeClr val="tx1">
                    <a:lumMod val="50000"/>
                  </a:schemeClr>
                </a:solidFill>
              </a:rPr>
              <a:t>How can growers, intermediaries and buyers develop supply and demand together?</a:t>
            </a:r>
            <a:endParaRPr lang="en-GB" sz="280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73BEDE-B801-9BAA-CA84-A7B376EEB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3614" y="1977777"/>
            <a:ext cx="3233759" cy="6326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EBB98D-2338-6492-C077-A531CD6A1CD0}"/>
              </a:ext>
            </a:extLst>
          </p:cNvPr>
          <p:cNvSpPr txBox="1"/>
          <p:nvPr/>
        </p:nvSpPr>
        <p:spPr>
          <a:xfrm>
            <a:off x="1829002" y="1940180"/>
            <a:ext cx="60944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>
                <a:solidFill>
                  <a:schemeClr val="tx1">
                    <a:lumMod val="50000"/>
                  </a:schemeClr>
                </a:solidFill>
              </a:rPr>
              <a:t>Nigel Padbury</a:t>
            </a:r>
            <a:br>
              <a:rPr lang="en-GB" sz="2000">
                <a:solidFill>
                  <a:schemeClr val="tx1">
                    <a:lumMod val="50000"/>
                  </a:schemeClr>
                </a:solidFill>
              </a:rPr>
            </a:br>
            <a:r>
              <a:rPr lang="en-GB" sz="2000">
                <a:solidFill>
                  <a:schemeClr val="tx1">
                    <a:lumMod val="50000"/>
                  </a:schemeClr>
                </a:solidFill>
              </a:rPr>
              <a:t>Seeds &amp; Marketing Manager</a:t>
            </a:r>
            <a:endParaRPr lang="en-GB" sz="1100"/>
          </a:p>
        </p:txBody>
      </p:sp>
    </p:spTree>
    <p:extLst>
      <p:ext uri="{BB962C8B-B14F-4D97-AF65-F5344CB8AC3E}">
        <p14:creationId xmlns:p14="http://schemas.microsoft.com/office/powerpoint/2010/main" val="3673184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2E0FB-3157-AB58-5228-1ADAD93C3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B914CDE-275C-EC6E-D998-06CFFA1D925A}"/>
              </a:ext>
            </a:extLst>
          </p:cNvPr>
          <p:cNvSpPr txBox="1"/>
          <p:nvPr/>
        </p:nvSpPr>
        <p:spPr>
          <a:xfrm>
            <a:off x="459313" y="146"/>
            <a:ext cx="73770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>
                <a:solidFill>
                  <a:schemeClr val="tx1">
                    <a:lumMod val="50000"/>
                  </a:schemeClr>
                </a:solidFill>
              </a:rPr>
              <a:t>Farmers’ and consumers’ expectations and preferences for underutilised crops (UCs)</a:t>
            </a:r>
          </a:p>
        </p:txBody>
      </p:sp>
      <p:sp>
        <p:nvSpPr>
          <p:cNvPr id="2" name="Marcador de Posição de Conteúdo 2">
            <a:extLst>
              <a:ext uri="{FF2B5EF4-FFF2-40B4-BE49-F238E27FC236}">
                <a16:creationId xmlns:a16="http://schemas.microsoft.com/office/drawing/2014/main" id="{7662A0ED-F5F8-2E84-3F74-55E880B2D812}"/>
              </a:ext>
            </a:extLst>
          </p:cNvPr>
          <p:cNvSpPr txBox="1">
            <a:spLocks/>
          </p:cNvSpPr>
          <p:nvPr/>
        </p:nvSpPr>
        <p:spPr>
          <a:xfrm>
            <a:off x="459313" y="1235677"/>
            <a:ext cx="8898641" cy="52427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1" indent="-342891" algn="l">
              <a:buClr>
                <a:srgbClr val="054920"/>
              </a:buClr>
              <a:buFont typeface="Wingdings" panose="05000000000000000000" pitchFamily="2" charset="2"/>
              <a:buChar char="q"/>
            </a:pPr>
            <a:r>
              <a:rPr lang="en-GB" sz="2000" b="1">
                <a:solidFill>
                  <a:schemeClr val="tx1">
                    <a:lumMod val="50000"/>
                  </a:schemeClr>
                </a:solidFill>
              </a:rPr>
              <a:t>Objective: </a:t>
            </a:r>
            <a:r>
              <a:rPr lang="en-GB" sz="2000">
                <a:solidFill>
                  <a:schemeClr val="tx1">
                    <a:lumMod val="50000"/>
                  </a:schemeClr>
                </a:solidFill>
              </a:rPr>
              <a:t>identify basis of willingness-to-accept or -pay for </a:t>
            </a:r>
            <a:r>
              <a:rPr lang="en-GB" sz="2000" err="1">
                <a:solidFill>
                  <a:schemeClr val="tx1">
                    <a:lumMod val="50000"/>
                  </a:schemeClr>
                </a:solidFill>
              </a:rPr>
              <a:t>Ucs</a:t>
            </a:r>
            <a:r>
              <a:rPr lang="en-GB" sz="2000">
                <a:solidFill>
                  <a:schemeClr val="tx1">
                    <a:lumMod val="50000"/>
                  </a:schemeClr>
                </a:solidFill>
              </a:rPr>
              <a:t>, or UC-based products. </a:t>
            </a:r>
          </a:p>
          <a:p>
            <a:pPr lvl="1" algn="l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</a:pPr>
            <a:endParaRPr lang="en-US" altLang="en-US" sz="2000" b="1">
              <a:solidFill>
                <a:schemeClr val="tx1">
                  <a:lumMod val="50000"/>
                </a:schemeClr>
              </a:solidFill>
            </a:endParaRPr>
          </a:p>
          <a:p>
            <a:pPr marL="742932" lvl="1" indent="-285744" algn="l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Font typeface="Wingdings" panose="05000000000000000000" pitchFamily="2" charset="2"/>
              <a:buChar char="Ø"/>
            </a:pPr>
            <a:r>
              <a:rPr lang="en-US" altLang="en-US" sz="2000" b="1">
                <a:solidFill>
                  <a:schemeClr val="tx1">
                    <a:lumMod val="50000"/>
                  </a:schemeClr>
                </a:solidFill>
              </a:rPr>
              <a:t>Bere barley - shortbread biscuits </a:t>
            </a:r>
            <a:r>
              <a:rPr lang="en-US" altLang="en-US" sz="2000">
                <a:solidFill>
                  <a:schemeClr val="tx1">
                    <a:lumMod val="50000"/>
                  </a:schemeClr>
                </a:solidFill>
              </a:rPr>
              <a:t>– Scotland.</a:t>
            </a:r>
          </a:p>
          <a:p>
            <a:pPr marL="742932" lvl="1" indent="-285744" algn="l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Font typeface="Wingdings" panose="05000000000000000000" pitchFamily="2" charset="2"/>
              <a:buChar char="Ø"/>
            </a:pPr>
            <a:r>
              <a:rPr lang="en-US" altLang="en-US" sz="2000" b="1">
                <a:solidFill>
                  <a:schemeClr val="tx1">
                    <a:lumMod val="50000"/>
                  </a:schemeClr>
                </a:solidFill>
              </a:rPr>
              <a:t>Hanging tomatoes - </a:t>
            </a:r>
            <a:r>
              <a:rPr lang="en-US" altLang="en-US" sz="2000" b="1" err="1">
                <a:solidFill>
                  <a:schemeClr val="tx1">
                    <a:lumMod val="50000"/>
                  </a:schemeClr>
                </a:solidFill>
              </a:rPr>
              <a:t>Benlloc</a:t>
            </a:r>
            <a:r>
              <a:rPr lang="en-US" altLang="en-US" sz="2000" b="1">
                <a:solidFill>
                  <a:schemeClr val="tx1">
                    <a:lumMod val="50000"/>
                  </a:schemeClr>
                </a:solidFill>
              </a:rPr>
              <a:t> variety </a:t>
            </a:r>
            <a:r>
              <a:rPr lang="en-US" altLang="en-US" sz="2000">
                <a:solidFill>
                  <a:schemeClr val="tx1">
                    <a:lumMod val="50000"/>
                  </a:schemeClr>
                </a:solidFill>
              </a:rPr>
              <a:t>– Spain.</a:t>
            </a:r>
          </a:p>
          <a:p>
            <a:pPr marL="742932" lvl="1" indent="-285744" algn="l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Font typeface="Wingdings" panose="05000000000000000000" pitchFamily="2" charset="2"/>
              <a:buChar char="Ø"/>
            </a:pPr>
            <a:r>
              <a:rPr lang="en-US" altLang="en-US" sz="2000" b="1">
                <a:solidFill>
                  <a:schemeClr val="tx1">
                    <a:lumMod val="50000"/>
                  </a:schemeClr>
                </a:solidFill>
              </a:rPr>
              <a:t>IDEAL tomatoes - fresh consumption </a:t>
            </a:r>
            <a:r>
              <a:rPr lang="en-US" altLang="en-US" sz="2000">
                <a:solidFill>
                  <a:schemeClr val="tx1">
                    <a:lumMod val="50000"/>
                  </a:schemeClr>
                </a:solidFill>
              </a:rPr>
              <a:t>– Bulgaria.</a:t>
            </a:r>
          </a:p>
          <a:p>
            <a:pPr marL="742932" lvl="1" indent="-285744" algn="l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Font typeface="Wingdings" panose="05000000000000000000" pitchFamily="2" charset="2"/>
              <a:buChar char="Ø"/>
            </a:pPr>
            <a:r>
              <a:rPr lang="en-US" altLang="en-US" sz="2000" b="1">
                <a:solidFill>
                  <a:schemeClr val="tx1">
                    <a:lumMod val="50000"/>
                  </a:schemeClr>
                </a:solidFill>
              </a:rPr>
              <a:t>Yellow pea &amp; einkorn wheat - pasta</a:t>
            </a:r>
            <a:r>
              <a:rPr lang="en-US" altLang="en-US" sz="2000">
                <a:solidFill>
                  <a:schemeClr val="tx1">
                    <a:lumMod val="50000"/>
                  </a:schemeClr>
                </a:solidFill>
              </a:rPr>
              <a:t> – Italy.</a:t>
            </a:r>
          </a:p>
          <a:p>
            <a:pPr marL="742932" lvl="1" indent="-285744" algn="l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Font typeface="Wingdings" panose="05000000000000000000" pitchFamily="2" charset="2"/>
              <a:buChar char="Ø"/>
            </a:pPr>
            <a:r>
              <a:rPr lang="en-US" altLang="en-US" sz="2000" b="1">
                <a:solidFill>
                  <a:schemeClr val="tx1">
                    <a:lumMod val="50000"/>
                  </a:schemeClr>
                </a:solidFill>
              </a:rPr>
              <a:t>Crop mixtures (forage grass/leguminous)</a:t>
            </a:r>
            <a:r>
              <a:rPr lang="en-US" altLang="en-US" sz="2000">
                <a:solidFill>
                  <a:schemeClr val="tx1">
                    <a:lumMod val="50000"/>
                  </a:schemeClr>
                </a:solidFill>
              </a:rPr>
              <a:t> - </a:t>
            </a:r>
            <a:r>
              <a:rPr lang="en-US" altLang="en-US" sz="2000" b="1">
                <a:solidFill>
                  <a:schemeClr val="tx1">
                    <a:lumMod val="50000"/>
                  </a:schemeClr>
                </a:solidFill>
              </a:rPr>
              <a:t>Parmigiano Reggiano – </a:t>
            </a:r>
            <a:r>
              <a:rPr lang="en-US" altLang="en-US" sz="2000">
                <a:solidFill>
                  <a:schemeClr val="tx1">
                    <a:lumMod val="50000"/>
                  </a:schemeClr>
                </a:solidFill>
              </a:rPr>
              <a:t>Italy.</a:t>
            </a:r>
            <a:endParaRPr lang="en-GB" altLang="en-US" sz="2000">
              <a:solidFill>
                <a:schemeClr val="tx1">
                  <a:lumMod val="50000"/>
                </a:schemeClr>
              </a:solidFill>
            </a:endParaRPr>
          </a:p>
          <a:p>
            <a:pPr lvl="1" algn="l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</a:pPr>
            <a:endParaRPr lang="en-GB" sz="2000" b="1">
              <a:solidFill>
                <a:schemeClr val="tx1">
                  <a:lumMod val="50000"/>
                </a:schemeClr>
              </a:solidFill>
            </a:endParaRPr>
          </a:p>
          <a:p>
            <a:pPr marL="342891" indent="-342891" algn="l">
              <a:buClr>
                <a:srgbClr val="054920"/>
              </a:buClr>
              <a:buFont typeface="Wingdings" panose="05000000000000000000" pitchFamily="2" charset="2"/>
              <a:buChar char="q"/>
            </a:pPr>
            <a:r>
              <a:rPr lang="en-GB" sz="2000" b="1">
                <a:solidFill>
                  <a:schemeClr val="tx1">
                    <a:lumMod val="50000"/>
                  </a:schemeClr>
                </a:solidFill>
              </a:rPr>
              <a:t>Basis for the results obtained</a:t>
            </a:r>
          </a:p>
          <a:p>
            <a:pPr algn="l">
              <a:buClr>
                <a:srgbClr val="054920"/>
              </a:buClr>
            </a:pPr>
            <a:endParaRPr lang="en-GB" sz="2000" b="1">
              <a:solidFill>
                <a:schemeClr val="tx1">
                  <a:lumMod val="50000"/>
                </a:schemeClr>
              </a:solidFill>
            </a:endParaRPr>
          </a:p>
          <a:p>
            <a:pPr marL="742932" lvl="1" indent="-285744" algn="l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Font typeface="Wingdings" panose="05000000000000000000" pitchFamily="2" charset="2"/>
              <a:buChar char="Ø"/>
            </a:pPr>
            <a:r>
              <a:rPr lang="en-GB" sz="2000">
                <a:solidFill>
                  <a:schemeClr val="tx1">
                    <a:lumMod val="50000"/>
                  </a:schemeClr>
                </a:solidFill>
              </a:rPr>
              <a:t>90 farmers &amp; 90 consumers - focus groups - CREATOR workshops.</a:t>
            </a:r>
          </a:p>
          <a:p>
            <a:pPr marL="742932" lvl="1" indent="-285744" algn="l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Font typeface="Wingdings" panose="05000000000000000000" pitchFamily="2" charset="2"/>
              <a:buChar char="Ø"/>
            </a:pPr>
            <a:r>
              <a:rPr lang="en-GB" sz="2000">
                <a:solidFill>
                  <a:schemeClr val="tx1">
                    <a:lumMod val="50000"/>
                  </a:schemeClr>
                </a:solidFill>
              </a:rPr>
              <a:t>331 farmers consulted in choice experiment &amp; public good game (Italy).</a:t>
            </a:r>
          </a:p>
          <a:p>
            <a:pPr marL="742932" lvl="1" indent="-285744" algn="l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Font typeface="Wingdings" panose="05000000000000000000" pitchFamily="2" charset="2"/>
              <a:buChar char="Ø"/>
            </a:pPr>
            <a:r>
              <a:rPr lang="en-GB" sz="2000">
                <a:solidFill>
                  <a:schemeClr val="tx1">
                    <a:lumMod val="50000"/>
                  </a:schemeClr>
                </a:solidFill>
              </a:rPr>
              <a:t>1,668 consumer surveys (EU wide).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D98A6E-73CE-E1F2-B547-4195348516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2546">
            <a:off x="9280787" y="4294409"/>
            <a:ext cx="2601165" cy="22046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CEDD96A-A2C1-7E9B-DAD9-970F8A05BE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8709">
            <a:off x="9393150" y="1395185"/>
            <a:ext cx="2376441" cy="25780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RADIANT Project: Sustainable Agriculture in Europe | Católica">
            <a:extLst>
              <a:ext uri="{FF2B5EF4-FFF2-40B4-BE49-F238E27FC236}">
                <a16:creationId xmlns:a16="http://schemas.microsoft.com/office/drawing/2014/main" id="{D2967782-EB94-5064-90B9-8C7A8058591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237" t="31888" r="30020" b="31888"/>
          <a:stretch>
            <a:fillRect/>
          </a:stretch>
        </p:blipFill>
        <p:spPr>
          <a:xfrm rot="1228404">
            <a:off x="8087961" y="459868"/>
            <a:ext cx="1445607" cy="7425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375A558-F093-4FD5-2BFA-78BB88000ACB}"/>
              </a:ext>
            </a:extLst>
          </p:cNvPr>
          <p:cNvSpPr txBox="1"/>
          <p:nvPr/>
        </p:nvSpPr>
        <p:spPr>
          <a:xfrm>
            <a:off x="589657" y="6293786"/>
            <a:ext cx="8399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i="1">
                <a:solidFill>
                  <a:schemeClr val="bg1">
                    <a:lumMod val="50000"/>
                  </a:schemeClr>
                </a:solidFill>
              </a:rPr>
              <a:t>Research Leader, Agricultural &amp; Rural Economist - </a:t>
            </a:r>
            <a:r>
              <a:rPr lang="it-IT" b="1" i="1">
                <a:hlinkClick r:id="rId5"/>
              </a:rPr>
              <a:t>Simone.Piras@hutton.ac.uk</a:t>
            </a:r>
            <a:r>
              <a:rPr lang="it-IT" b="1" i="1"/>
              <a:t> </a:t>
            </a:r>
            <a:endParaRPr lang="en-GB" b="1" i="1"/>
          </a:p>
        </p:txBody>
      </p:sp>
    </p:spTree>
    <p:extLst>
      <p:ext uri="{BB962C8B-B14F-4D97-AF65-F5344CB8AC3E}">
        <p14:creationId xmlns:p14="http://schemas.microsoft.com/office/powerpoint/2010/main" val="1351114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F9E37878-9E87-958A-EE80-799696EAC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378" y="1058404"/>
            <a:ext cx="1138724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</a:pPr>
            <a:r>
              <a:rPr lang="en-US" altLang="en-US" sz="1800" i="1">
                <a:solidFill>
                  <a:schemeClr val="tx1">
                    <a:lumMod val="50000"/>
                  </a:schemeClr>
                </a:solidFill>
                <a:latin typeface="Calibri (Body)"/>
              </a:rPr>
              <a:t>What matters for </a:t>
            </a:r>
            <a:r>
              <a:rPr lang="en-US" altLang="en-US" sz="1800" b="1" i="1">
                <a:solidFill>
                  <a:schemeClr val="tx1">
                    <a:lumMod val="50000"/>
                  </a:schemeClr>
                </a:solidFill>
                <a:latin typeface="Calibri (Body)"/>
              </a:rPr>
              <a:t>farmers</a:t>
            </a:r>
            <a:r>
              <a:rPr lang="en-US" altLang="en-US" sz="1800" i="1">
                <a:solidFill>
                  <a:schemeClr val="tx1">
                    <a:lumMod val="50000"/>
                  </a:schemeClr>
                </a:solidFill>
                <a:latin typeface="Calibri (Body)"/>
              </a:rPr>
              <a:t> when selecting the crops for their farming (crop sequence) plans?</a:t>
            </a:r>
          </a:p>
        </p:txBody>
      </p:sp>
      <p:sp>
        <p:nvSpPr>
          <p:cNvPr id="7" name="CaixaDeTexto 3">
            <a:extLst>
              <a:ext uri="{FF2B5EF4-FFF2-40B4-BE49-F238E27FC236}">
                <a16:creationId xmlns:a16="http://schemas.microsoft.com/office/drawing/2014/main" id="{0A6DB456-57F9-1D74-A8B0-FE51D9A3E681}"/>
              </a:ext>
            </a:extLst>
          </p:cNvPr>
          <p:cNvSpPr txBox="1"/>
          <p:nvPr/>
        </p:nvSpPr>
        <p:spPr>
          <a:xfrm>
            <a:off x="465225" y="329178"/>
            <a:ext cx="8000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b="1">
                <a:solidFill>
                  <a:schemeClr val="tx1">
                    <a:lumMod val="50000"/>
                  </a:schemeClr>
                </a:solidFill>
              </a:rPr>
              <a:t>Farmers’ expectations and preferences for UCs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63F737-2FC2-A6DF-5C30-AC2A301EA9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95037">
            <a:off x="8931789" y="1239310"/>
            <a:ext cx="2692399" cy="3242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8EE3D4F2-5B80-F2EF-AD11-57E499D88E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128" y="1890833"/>
            <a:ext cx="8188672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44" indent="-285744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en-US" altLang="en-US" sz="2000" b="1">
                <a:solidFill>
                  <a:schemeClr val="tx1">
                    <a:lumMod val="50000"/>
                  </a:schemeClr>
                </a:solidFill>
                <a:latin typeface="Calibri (Body)"/>
              </a:rPr>
              <a:t>Attitude towards UCs is crop-specific</a:t>
            </a:r>
          </a:p>
          <a:p>
            <a:pPr marL="742932" lvl="1" indent="-285744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altLang="en-US" sz="2000">
                <a:solidFill>
                  <a:schemeClr val="tx1">
                    <a:lumMod val="50000"/>
                  </a:schemeClr>
                </a:solidFill>
                <a:latin typeface="Calibri (Body)"/>
              </a:rPr>
              <a:t>yellow pea &amp; </a:t>
            </a:r>
            <a:r>
              <a:rPr lang="en-US" altLang="en-US" sz="2000" err="1">
                <a:solidFill>
                  <a:schemeClr val="tx1">
                    <a:lumMod val="50000"/>
                  </a:schemeClr>
                </a:solidFill>
                <a:latin typeface="Calibri (Body)"/>
              </a:rPr>
              <a:t>Benlloc</a:t>
            </a:r>
            <a:r>
              <a:rPr lang="en-US" altLang="en-US" sz="2000">
                <a:solidFill>
                  <a:schemeClr val="tx1">
                    <a:lumMod val="50000"/>
                  </a:schemeClr>
                </a:solidFill>
                <a:latin typeface="Calibri (Body)"/>
              </a:rPr>
              <a:t> tomato = acceptable; </a:t>
            </a:r>
          </a:p>
          <a:p>
            <a:pPr marL="742932" lvl="1" indent="-285744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altLang="en-US" sz="2000">
                <a:solidFill>
                  <a:schemeClr val="tx1">
                    <a:lumMod val="50000"/>
                  </a:schemeClr>
                </a:solidFill>
                <a:latin typeface="Calibri (Body)"/>
              </a:rPr>
              <a:t>novel fodder mixtures, less so.</a:t>
            </a:r>
          </a:p>
          <a:p>
            <a:pPr marL="1352517" lvl="2" indent="-285744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altLang="en-US" sz="2000" b="1" i="1">
                <a:solidFill>
                  <a:srgbClr val="FF0000"/>
                </a:solidFill>
                <a:latin typeface="Calibri (Body)"/>
              </a:rPr>
              <a:t>Nevertheless, </a:t>
            </a:r>
            <a:r>
              <a:rPr lang="en-US" altLang="en-US" sz="2000" b="1" i="1" err="1">
                <a:solidFill>
                  <a:srgbClr val="FF0000"/>
                </a:solidFill>
                <a:latin typeface="Calibri (Body)"/>
              </a:rPr>
              <a:t>realising</a:t>
            </a:r>
            <a:r>
              <a:rPr lang="en-US" altLang="en-US" sz="2000" b="1" i="1">
                <a:solidFill>
                  <a:srgbClr val="FF0000"/>
                </a:solidFill>
                <a:latin typeface="Calibri (Body)"/>
              </a:rPr>
              <a:t> UC-opportunity is attractive.</a:t>
            </a:r>
          </a:p>
          <a:p>
            <a:pPr marL="742932" lvl="1" indent="-285744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endParaRPr lang="en-US" altLang="en-US" sz="2000">
              <a:solidFill>
                <a:schemeClr val="tx1">
                  <a:lumMod val="50000"/>
                </a:schemeClr>
              </a:solidFill>
              <a:latin typeface="Calibri (Body)"/>
            </a:endParaRPr>
          </a:p>
          <a:p>
            <a:pPr marL="285744" indent="-285744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en-US" altLang="en-US" sz="2000" b="1">
                <a:solidFill>
                  <a:schemeClr val="tx1">
                    <a:lumMod val="50000"/>
                  </a:schemeClr>
                </a:solidFill>
                <a:latin typeface="Calibri (Body)"/>
              </a:rPr>
              <a:t>Farmers are cautious/need for risk reduction </a:t>
            </a:r>
          </a:p>
          <a:p>
            <a:pPr marL="742932" lvl="1" indent="-285744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altLang="en-US" sz="2000">
                <a:solidFill>
                  <a:schemeClr val="tx1">
                    <a:lumMod val="50000"/>
                  </a:schemeClr>
                </a:solidFill>
                <a:latin typeface="Calibri (Body)"/>
              </a:rPr>
              <a:t>Devote only small share of the farm area to UCs.</a:t>
            </a:r>
          </a:p>
          <a:p>
            <a:pPr marL="742932" lvl="1" indent="-285744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altLang="en-US" sz="2000" b="1" i="1">
                <a:solidFill>
                  <a:srgbClr val="FF0000"/>
                </a:solidFill>
                <a:latin typeface="Calibri (Body)"/>
              </a:rPr>
              <a:t>Sales contracts, crop stress tolerance, and free ag. advice.</a:t>
            </a:r>
          </a:p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</a:pPr>
            <a:endParaRPr lang="en-US" altLang="en-US" sz="2000" b="1">
              <a:solidFill>
                <a:schemeClr val="tx1">
                  <a:lumMod val="50000"/>
                </a:schemeClr>
              </a:solidFill>
              <a:latin typeface="Calibri (Body)"/>
            </a:endParaRPr>
          </a:p>
          <a:p>
            <a:pPr marL="285744" indent="-285744" defTabSz="914377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en-US" altLang="en-US" sz="2000" b="1">
                <a:solidFill>
                  <a:schemeClr val="tx1">
                    <a:lumMod val="50000"/>
                  </a:schemeClr>
                </a:solidFill>
                <a:latin typeface="Calibri (Body)"/>
              </a:rPr>
              <a:t>Public good game insight </a:t>
            </a:r>
          </a:p>
          <a:p>
            <a:pPr marL="742932" lvl="1" indent="-285744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altLang="en-US" sz="2000">
                <a:solidFill>
                  <a:schemeClr val="tx1">
                    <a:lumMod val="50000"/>
                  </a:schemeClr>
                </a:solidFill>
                <a:latin typeface="Calibri (Body)"/>
              </a:rPr>
              <a:t>The public-good game suggests there is scope or more </a:t>
            </a:r>
            <a:r>
              <a:rPr lang="en-GB" altLang="en-US" sz="2000" b="1" i="1">
                <a:solidFill>
                  <a:srgbClr val="FF0000"/>
                </a:solidFill>
                <a:latin typeface="Calibri (Body)"/>
              </a:rPr>
              <a:t>farmer cooperatives </a:t>
            </a:r>
            <a:r>
              <a:rPr lang="en-GB" altLang="en-US" sz="2000">
                <a:solidFill>
                  <a:schemeClr val="tx1">
                    <a:lumMod val="50000"/>
                  </a:schemeClr>
                </a:solidFill>
                <a:latin typeface="Calibri (Body)"/>
              </a:rPr>
              <a:t>to assemble and support viable value chains</a:t>
            </a:r>
            <a:endParaRPr lang="en-US" altLang="en-US" sz="2000">
              <a:solidFill>
                <a:schemeClr val="tx1">
                  <a:lumMod val="50000"/>
                </a:schemeClr>
              </a:solidFill>
              <a:latin typeface="Calibri (Body)"/>
            </a:endParaRPr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8B1407D7-674C-5B84-DC83-73E5C889C779}"/>
              </a:ext>
            </a:extLst>
          </p:cNvPr>
          <p:cNvSpPr/>
          <p:nvPr/>
        </p:nvSpPr>
        <p:spPr>
          <a:xfrm rot="771422">
            <a:off x="7603466" y="4609956"/>
            <a:ext cx="4609757" cy="1584249"/>
          </a:xfrm>
          <a:prstGeom prst="wedgeEllipseCallo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i="1">
                <a:solidFill>
                  <a:schemeClr val="bg1"/>
                </a:solidFill>
              </a:rPr>
              <a:t>“Farmers expect incentives for UCs to be more easily accessible, and available over longer periods. Otherwise, these are not trusted. Ensuring consistent demand of UCs downstream is key for adoption”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8BDF5E-B445-BB49-E982-56064DB857E0}"/>
              </a:ext>
            </a:extLst>
          </p:cNvPr>
          <p:cNvSpPr txBox="1"/>
          <p:nvPr/>
        </p:nvSpPr>
        <p:spPr>
          <a:xfrm>
            <a:off x="589657" y="6293786"/>
            <a:ext cx="8399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i="1">
                <a:solidFill>
                  <a:schemeClr val="bg1">
                    <a:lumMod val="50000"/>
                  </a:schemeClr>
                </a:solidFill>
              </a:rPr>
              <a:t>Research Leader, Agricultural &amp; Rural Economist - </a:t>
            </a:r>
            <a:r>
              <a:rPr lang="it-IT" b="1" i="1">
                <a:hlinkClick r:id="rId3"/>
              </a:rPr>
              <a:t>Simone.Piras@hutton.ac.uk</a:t>
            </a:r>
            <a:r>
              <a:rPr lang="it-IT" b="1" i="1"/>
              <a:t> </a:t>
            </a:r>
            <a:endParaRPr lang="en-GB" b="1" i="1"/>
          </a:p>
        </p:txBody>
      </p:sp>
    </p:spTree>
    <p:extLst>
      <p:ext uri="{BB962C8B-B14F-4D97-AF65-F5344CB8AC3E}">
        <p14:creationId xmlns:p14="http://schemas.microsoft.com/office/powerpoint/2010/main" val="97457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3831E1-64F2-9610-5786-FB04DC4D2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3">
            <a:extLst>
              <a:ext uri="{FF2B5EF4-FFF2-40B4-BE49-F238E27FC236}">
                <a16:creationId xmlns:a16="http://schemas.microsoft.com/office/drawing/2014/main" id="{3E731067-65D3-D412-13C0-657AA3096758}"/>
              </a:ext>
            </a:extLst>
          </p:cNvPr>
          <p:cNvSpPr txBox="1"/>
          <p:nvPr/>
        </p:nvSpPr>
        <p:spPr>
          <a:xfrm>
            <a:off x="402378" y="308318"/>
            <a:ext cx="9066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b="1">
                <a:solidFill>
                  <a:schemeClr val="tx1">
                    <a:lumMod val="50000"/>
                  </a:schemeClr>
                </a:solidFill>
              </a:rPr>
              <a:t>Consumers’ expectations and preferences for UCs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874E4D-F263-26F0-3B9C-E672824324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378" y="1196808"/>
            <a:ext cx="1138724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</a:pPr>
            <a:r>
              <a:rPr lang="en-US" altLang="en-US" sz="1800" i="1">
                <a:solidFill>
                  <a:schemeClr val="tx1">
                    <a:lumMod val="50000"/>
                  </a:schemeClr>
                </a:solidFill>
              </a:rPr>
              <a:t>What matters for </a:t>
            </a:r>
            <a:r>
              <a:rPr lang="en-US" altLang="en-US" sz="1800" b="1" i="1">
                <a:solidFill>
                  <a:schemeClr val="tx1">
                    <a:lumMod val="50000"/>
                  </a:schemeClr>
                </a:solidFill>
              </a:rPr>
              <a:t>consumers</a:t>
            </a:r>
            <a:r>
              <a:rPr lang="en-US" altLang="en-US" sz="1800" i="1">
                <a:solidFill>
                  <a:schemeClr val="tx1">
                    <a:lumMod val="50000"/>
                  </a:schemeClr>
                </a:solidFill>
              </a:rPr>
              <a:t> when choosing food products that may derive from UCs?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92C89EED-201A-92BB-C027-8BD61BC5D7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56" y="1724468"/>
            <a:ext cx="8357235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44" indent="-285744" defTabSz="914377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en-US" altLang="en-US" sz="2000" b="1">
                <a:solidFill>
                  <a:schemeClr val="tx1">
                    <a:lumMod val="50000"/>
                  </a:schemeClr>
                </a:solidFill>
              </a:rPr>
              <a:t>Preferences are UC-specific</a:t>
            </a:r>
          </a:p>
          <a:p>
            <a:pPr marL="742932" lvl="1" indent="-285744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altLang="en-US" sz="2000" b="1" i="1">
                <a:solidFill>
                  <a:srgbClr val="FF0000"/>
                </a:solidFill>
              </a:rPr>
              <a:t>Acceptance is strongly linked to reinforcing cultural heritage </a:t>
            </a:r>
          </a:p>
          <a:p>
            <a:pPr marL="457189"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</a:pPr>
            <a:r>
              <a:rPr lang="en-US" altLang="en-US" sz="2000">
                <a:solidFill>
                  <a:schemeClr val="tx1">
                    <a:lumMod val="50000"/>
                  </a:schemeClr>
                </a:solidFill>
              </a:rPr>
              <a:t>		</a:t>
            </a:r>
            <a:r>
              <a:rPr lang="en-US" altLang="en-US" sz="2000" i="1">
                <a:solidFill>
                  <a:schemeClr val="tx1">
                    <a:lumMod val="50000"/>
                  </a:schemeClr>
                </a:solidFill>
              </a:rPr>
              <a:t>(Bere, IDEAL tomato)</a:t>
            </a:r>
            <a:r>
              <a:rPr lang="en-US" altLang="en-US" sz="2000">
                <a:solidFill>
                  <a:schemeClr val="tx1">
                    <a:lumMod val="50000"/>
                  </a:schemeClr>
                </a:solidFill>
              </a:rPr>
              <a:t>.</a:t>
            </a:r>
          </a:p>
          <a:p>
            <a:pPr marL="742932" lvl="1" indent="-285744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altLang="en-US" sz="2000">
                <a:solidFill>
                  <a:schemeClr val="tx1">
                    <a:lumMod val="50000"/>
                  </a:schemeClr>
                </a:solidFill>
              </a:rPr>
              <a:t>Technical terms like “underutilised” or “hybrid” should be avoided.</a:t>
            </a:r>
          </a:p>
          <a:p>
            <a:pPr marL="742932" lvl="1" indent="-285744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2000" b="1" i="1">
                <a:solidFill>
                  <a:srgbClr val="FF0000"/>
                </a:solidFill>
              </a:rPr>
              <a:t>Ecological and social benefits had limited influence on choice.</a:t>
            </a:r>
          </a:p>
          <a:p>
            <a:pPr marL="742932" lvl="1" indent="-285744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endParaRPr lang="en-US" altLang="en-US" sz="2000" b="1">
              <a:solidFill>
                <a:schemeClr val="tx1">
                  <a:lumMod val="50000"/>
                </a:schemeClr>
              </a:solidFill>
            </a:endParaRPr>
          </a:p>
          <a:p>
            <a:pPr marL="285744" indent="-285744" defTabSz="914377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en-US" altLang="en-US" sz="2000" b="1">
                <a:solidFill>
                  <a:schemeClr val="tx1">
                    <a:lumMod val="50000"/>
                  </a:schemeClr>
                </a:solidFill>
              </a:rPr>
              <a:t>Labels of quality and territorial connection</a:t>
            </a:r>
          </a:p>
          <a:p>
            <a:pPr marL="742932" lvl="1" indent="-285744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GB" sz="2000"/>
              <a:t>Attract higher stated willingness to pay in these case studies.</a:t>
            </a:r>
          </a:p>
          <a:p>
            <a:pPr marL="742932" lvl="1" indent="-285744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endParaRPr lang="en-US" altLang="en-US" sz="2000" b="1">
              <a:solidFill>
                <a:schemeClr val="tx1">
                  <a:lumMod val="50000"/>
                </a:schemeClr>
              </a:solidFill>
            </a:endParaRPr>
          </a:p>
          <a:p>
            <a:pPr marL="285744" indent="-285744" defTabSz="914377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en-US" altLang="en-US" sz="2000" b="1">
                <a:solidFill>
                  <a:schemeClr val="tx1">
                    <a:lumMod val="50000"/>
                  </a:schemeClr>
                </a:solidFill>
              </a:rPr>
              <a:t>Other important attributes when marketing UCs to consumers</a:t>
            </a:r>
          </a:p>
          <a:p>
            <a:pPr marL="742932" lvl="1" indent="-285744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altLang="en-US" sz="2000" b="1" i="1">
                <a:solidFill>
                  <a:srgbClr val="FF0000"/>
                </a:solidFill>
              </a:rPr>
              <a:t>Higher nutritional value; and </a:t>
            </a:r>
          </a:p>
          <a:p>
            <a:pPr marL="742932" lvl="1" indent="-285744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altLang="en-US" sz="2000" b="1" i="1">
                <a:solidFill>
                  <a:srgbClr val="FF0000"/>
                </a:solidFill>
              </a:rPr>
              <a:t>lower price also matter.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61E7017-64A8-B52D-5636-62C8902863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33309">
            <a:off x="8688087" y="1077676"/>
            <a:ext cx="2747328" cy="33087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32D37945-B086-923D-EC2F-1922A98245EF}"/>
              </a:ext>
            </a:extLst>
          </p:cNvPr>
          <p:cNvSpPr/>
          <p:nvPr/>
        </p:nvSpPr>
        <p:spPr>
          <a:xfrm rot="771422">
            <a:off x="8014766" y="4409830"/>
            <a:ext cx="4119867" cy="2285141"/>
          </a:xfrm>
          <a:prstGeom prst="wedgeEllipseCallo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i="1">
                <a:solidFill>
                  <a:schemeClr val="bg1"/>
                </a:solidFill>
              </a:rPr>
              <a:t>“Consumers care about heritage and provenance and are aware of compromising these aspects by up-scaling for purely commercial purposes. Up-scaling production should not jeopardise UC links with territory or culture.”</a:t>
            </a:r>
          </a:p>
          <a:p>
            <a:pPr algn="ctr"/>
            <a:endParaRPr lang="en-GB" sz="110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BB5C6E-F93E-B140-AA7B-B9A5E5F4AD0B}"/>
              </a:ext>
            </a:extLst>
          </p:cNvPr>
          <p:cNvSpPr txBox="1"/>
          <p:nvPr/>
        </p:nvSpPr>
        <p:spPr>
          <a:xfrm>
            <a:off x="589657" y="6293786"/>
            <a:ext cx="8399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i="1">
                <a:solidFill>
                  <a:schemeClr val="bg1">
                    <a:lumMod val="50000"/>
                  </a:schemeClr>
                </a:solidFill>
              </a:rPr>
              <a:t>Research Leader, Agricultural &amp; Rural Economist - </a:t>
            </a:r>
            <a:r>
              <a:rPr lang="it-IT" b="1" i="1">
                <a:hlinkClick r:id="rId3"/>
              </a:rPr>
              <a:t>Simone.Piras@hutton.ac.uk</a:t>
            </a:r>
            <a:r>
              <a:rPr lang="it-IT" b="1" i="1"/>
              <a:t> </a:t>
            </a:r>
            <a:endParaRPr lang="en-GB" b="1" i="1"/>
          </a:p>
        </p:txBody>
      </p:sp>
    </p:spTree>
    <p:extLst>
      <p:ext uri="{BB962C8B-B14F-4D97-AF65-F5344CB8AC3E}">
        <p14:creationId xmlns:p14="http://schemas.microsoft.com/office/powerpoint/2010/main" val="362117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912EF-D570-C62C-8751-03CD8F4FE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F6399-CA2D-F705-E1CC-D2C2EFFF1DC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01506" y="-82340"/>
            <a:ext cx="10515600" cy="1325563"/>
          </a:xfrm>
        </p:spPr>
        <p:txBody>
          <a:bodyPr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b="1" err="1">
                <a:solidFill>
                  <a:schemeClr val="tx1">
                    <a:lumMod val="50000"/>
                  </a:schemeClr>
                </a:solidFill>
              </a:rPr>
              <a:t>AgroBioNet</a:t>
            </a:r>
            <a:r>
              <a:rPr lang="en-GB" sz="2400" b="1">
                <a:solidFill>
                  <a:schemeClr val="tx1">
                    <a:lumMod val="50000"/>
                  </a:schemeClr>
                </a:solidFill>
              </a:rPr>
              <a:t> - Value creation with old varieties and ancient breeds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5BDAF06-422A-8FB0-F38E-57E0537093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506" y="1518468"/>
            <a:ext cx="4644947" cy="30370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32C115-98CE-A063-60BB-A44075987B74}"/>
              </a:ext>
            </a:extLst>
          </p:cNvPr>
          <p:cNvSpPr txBox="1"/>
          <p:nvPr/>
        </p:nvSpPr>
        <p:spPr>
          <a:xfrm>
            <a:off x="5487461" y="1910277"/>
            <a:ext cx="6094563" cy="403443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265" indent="-342265">
              <a:buFont typeface="Symbol" panose="05050102010706020507" pitchFamily="18" charset="2"/>
              <a:buChar char=""/>
              <a:tabLst>
                <a:tab pos="228594" algn="l"/>
              </a:tabLst>
            </a:pPr>
            <a:r>
              <a:rPr lang="en-US" sz="1800">
                <a:solidFill>
                  <a:schemeClr val="tx1">
                    <a:lumMod val="50000"/>
                  </a:schemeClr>
                </a:solidFill>
                <a:ea typeface="MS Mincho"/>
                <a:cs typeface="Times New Roman"/>
              </a:rPr>
              <a:t>Distinctive taste, provenance, agronomic adaptation and biodiversity value can underpin differentiated products when </a:t>
            </a:r>
            <a:r>
              <a:rPr lang="en-US" sz="1800" b="1" i="1">
                <a:solidFill>
                  <a:srgbClr val="FF0000"/>
                </a:solidFill>
                <a:ea typeface="MS Mincho"/>
                <a:cs typeface="Times New Roman"/>
              </a:rPr>
              <a:t>matched with processing and market channels</a:t>
            </a:r>
            <a:r>
              <a:rPr lang="en-US" sz="1800">
                <a:solidFill>
                  <a:schemeClr val="tx1">
                    <a:lumMod val="50000"/>
                  </a:schemeClr>
                </a:solidFill>
                <a:ea typeface="MS Mincho"/>
                <a:cs typeface="Times New Roman"/>
              </a:rPr>
              <a:t>.</a:t>
            </a:r>
            <a:endParaRPr lang="en-US">
              <a:solidFill>
                <a:schemeClr val="tx1">
                  <a:lumMod val="50000"/>
                </a:schemeClr>
              </a:solidFill>
              <a:ea typeface="MS Mincho"/>
              <a:cs typeface="Times New Roman"/>
            </a:endParaRPr>
          </a:p>
          <a:p>
            <a:pPr marL="342891" indent="-342891">
              <a:buFont typeface="Symbol" panose="05050102010706020507" pitchFamily="18" charset="2"/>
              <a:buChar char=""/>
              <a:tabLst>
                <a:tab pos="228594" algn="l"/>
              </a:tabLst>
            </a:pPr>
            <a:endParaRPr lang="en-GB" sz="1800">
              <a:solidFill>
                <a:schemeClr val="tx1">
                  <a:lumMod val="50000"/>
                </a:schemeClr>
              </a:solidFill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265" indent="-342265">
              <a:buFont typeface="Symbol" panose="05050102010706020507" pitchFamily="18" charset="2"/>
              <a:buChar char=""/>
              <a:tabLst>
                <a:tab pos="228594" algn="l"/>
              </a:tabLst>
            </a:pPr>
            <a:r>
              <a:rPr lang="en-US" sz="1800">
                <a:solidFill>
                  <a:schemeClr val="tx1">
                    <a:lumMod val="50000"/>
                  </a:schemeClr>
                </a:solidFill>
                <a:ea typeface="MS Mincho"/>
                <a:cs typeface="Times New Roman"/>
              </a:rPr>
              <a:t>Champagne rye and emmer beer show the potential for </a:t>
            </a:r>
            <a:r>
              <a:rPr lang="en-US" sz="1800" b="1" i="1">
                <a:solidFill>
                  <a:srgbClr val="FF0000"/>
                </a:solidFill>
                <a:ea typeface="MS Mincho"/>
                <a:cs typeface="Times New Roman"/>
              </a:rPr>
              <a:t>premium prices</a:t>
            </a:r>
            <a:r>
              <a:rPr lang="en-US" sz="1800">
                <a:solidFill>
                  <a:schemeClr val="tx1">
                    <a:lumMod val="50000"/>
                  </a:schemeClr>
                </a:solidFill>
                <a:ea typeface="MS Mincho"/>
                <a:cs typeface="Times New Roman"/>
              </a:rPr>
              <a:t> and meaningful market growth.</a:t>
            </a:r>
            <a:endParaRPr lang="en-GB" sz="1800">
              <a:solidFill>
                <a:schemeClr val="tx1">
                  <a:lumMod val="50000"/>
                </a:schemeClr>
              </a:solidFill>
              <a:ea typeface="MS Mincho"/>
              <a:cs typeface="Times New Roman"/>
            </a:endParaRPr>
          </a:p>
          <a:p>
            <a:pPr marL="342891" indent="-342891">
              <a:buFont typeface="Symbol" panose="05050102010706020507" pitchFamily="18" charset="2"/>
              <a:buChar char=""/>
              <a:tabLst>
                <a:tab pos="228594" algn="l"/>
              </a:tabLst>
            </a:pPr>
            <a:endParaRPr lang="en-US" sz="1800">
              <a:solidFill>
                <a:schemeClr val="tx1">
                  <a:lumMod val="50000"/>
                </a:schemeClr>
              </a:solidFill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265" indent="-342265">
              <a:buFont typeface="Symbol" panose="05050102010706020507" pitchFamily="18" charset="2"/>
              <a:buChar char=""/>
              <a:tabLst>
                <a:tab pos="228594" algn="l"/>
              </a:tabLst>
            </a:pPr>
            <a:r>
              <a:rPr lang="en-US" sz="1800">
                <a:solidFill>
                  <a:schemeClr val="tx1">
                    <a:lumMod val="50000"/>
                  </a:schemeClr>
                </a:solidFill>
                <a:ea typeface="MS Mincho"/>
                <a:cs typeface="Times New Roman"/>
              </a:rPr>
              <a:t>Growers need </a:t>
            </a:r>
            <a:r>
              <a:rPr lang="en-US" sz="1800" b="1" i="1">
                <a:solidFill>
                  <a:srgbClr val="FF0000"/>
                </a:solidFill>
                <a:ea typeface="MS Mincho"/>
                <a:cs typeface="Times New Roman"/>
              </a:rPr>
              <a:t>reliable buyers, </a:t>
            </a:r>
            <a:r>
              <a:rPr lang="en-US" sz="1800">
                <a:solidFill>
                  <a:schemeClr val="tx1">
                    <a:lumMod val="50000"/>
                  </a:schemeClr>
                </a:solidFill>
                <a:ea typeface="MS Mincho"/>
                <a:cs typeface="Times New Roman"/>
              </a:rPr>
              <a:t>quality specifications and returns that compensate for lower yields or added risk.</a:t>
            </a:r>
            <a:endParaRPr lang="en-GB" sz="1800">
              <a:solidFill>
                <a:schemeClr val="tx1">
                  <a:lumMod val="50000"/>
                </a:schemeClr>
              </a:solidFill>
              <a:ea typeface="MS Mincho"/>
              <a:cs typeface="Times New Roman"/>
            </a:endParaRPr>
          </a:p>
          <a:p>
            <a:pPr marL="342891" indent="-342891">
              <a:spcAft>
                <a:spcPts val="500"/>
              </a:spcAft>
              <a:buFont typeface="Symbol" panose="05050102010706020507" pitchFamily="18" charset="2"/>
              <a:buChar char=""/>
              <a:tabLst>
                <a:tab pos="228594" algn="l"/>
              </a:tabLst>
            </a:pPr>
            <a:endParaRPr lang="en-US" sz="1800">
              <a:solidFill>
                <a:schemeClr val="tx1">
                  <a:lumMod val="50000"/>
                </a:schemeClr>
              </a:solidFill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265" indent="-342265">
              <a:spcAft>
                <a:spcPts val="500"/>
              </a:spcAft>
              <a:buFont typeface="Symbol" panose="05050102010706020507" pitchFamily="18" charset="2"/>
              <a:buChar char=""/>
              <a:tabLst>
                <a:tab pos="228594" algn="l"/>
              </a:tabLst>
            </a:pPr>
            <a:r>
              <a:rPr lang="en-US" sz="1800">
                <a:solidFill>
                  <a:schemeClr val="tx1">
                    <a:lumMod val="50000"/>
                  </a:schemeClr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A </a:t>
            </a:r>
            <a:r>
              <a:rPr lang="en-US" sz="1800" b="1" i="1">
                <a:solidFill>
                  <a:srgbClr val="FF0000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coordinating actor </a:t>
            </a:r>
            <a:r>
              <a:rPr lang="en-US" sz="1800">
                <a:solidFill>
                  <a:schemeClr val="tx1">
                    <a:lumMod val="50000"/>
                  </a:schemeClr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can connect growers, processors and markets so that supply and demand develop together.</a:t>
            </a:r>
            <a:endParaRPr lang="en-GB" sz="1100">
              <a:solidFill>
                <a:schemeClr val="tx1">
                  <a:lumMod val="50000"/>
                </a:schemeClr>
              </a:solidFill>
              <a:latin typeface="Liberation Sans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805822-D51A-1A92-5995-9CF3B14D9393}"/>
              </a:ext>
            </a:extLst>
          </p:cNvPr>
          <p:cNvSpPr txBox="1"/>
          <p:nvPr/>
        </p:nvSpPr>
        <p:spPr>
          <a:xfrm>
            <a:off x="609601" y="5106045"/>
            <a:ext cx="3532139" cy="923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>
                <a:solidFill>
                  <a:schemeClr val="tx1">
                    <a:lumMod val="50000"/>
                  </a:schemeClr>
                </a:solidFill>
              </a:rPr>
              <a:t>Arno Todt</a:t>
            </a:r>
            <a:endParaRPr lang="en-GB" sz="1400">
              <a:solidFill>
                <a:schemeClr val="tx1">
                  <a:lumMod val="50000"/>
                </a:schemeClr>
              </a:solidFill>
            </a:endParaRPr>
          </a:p>
          <a:p>
            <a:pPr>
              <a:spcAft>
                <a:spcPts val="1200"/>
              </a:spcAft>
            </a:pPr>
            <a:r>
              <a:rPr lang="en-GB" sz="1400">
                <a:solidFill>
                  <a:schemeClr val="tx1">
                    <a:lumMod val="50000"/>
                  </a:schemeClr>
                </a:solidFill>
              </a:rPr>
              <a:t>Nova Institute</a:t>
            </a:r>
          </a:p>
          <a:p>
            <a:r>
              <a:rPr lang="en-GB" sz="1400">
                <a:solidFill>
                  <a:srgbClr val="FF9E1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Arno Todt - nova-</a:t>
            </a:r>
            <a:r>
              <a:rPr lang="en-GB" sz="1400" err="1">
                <a:solidFill>
                  <a:srgbClr val="FF9E1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Institut</a:t>
            </a:r>
            <a:r>
              <a:rPr lang="en-GB" sz="1400">
                <a:solidFill>
                  <a:schemeClr val="tx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GmbH | LinkedIn</a:t>
            </a:r>
            <a:endParaRPr lang="en-GB" sz="140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553D8A9-8BF6-5C43-A6EE-973D701692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8855" y="4947540"/>
            <a:ext cx="1656292" cy="78397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78E6C2D-3F80-44DF-2BC6-1EED08DD5722}"/>
              </a:ext>
            </a:extLst>
          </p:cNvPr>
          <p:cNvSpPr txBox="1"/>
          <p:nvPr/>
        </p:nvSpPr>
        <p:spPr>
          <a:xfrm>
            <a:off x="505022" y="1217062"/>
            <a:ext cx="45414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1" i="1">
                <a:solidFill>
                  <a:srgbClr val="FFC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AgroBioCom_Bohinj_report_0925.pdf</a:t>
            </a:r>
            <a:r>
              <a:rPr lang="en-GB" sz="1800" b="1" i="1">
                <a:solidFill>
                  <a:srgbClr val="FFC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88412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E8234-D0F6-49E2-D7A2-12AB9EDE2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1DB5DBF-4912-2BE0-3163-E72F7A853C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69" y="1828986"/>
            <a:ext cx="5928681" cy="28892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6FE3EE-67A1-3F90-F884-D4C5B5F1185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80869" y="148990"/>
            <a:ext cx="9404350" cy="728662"/>
          </a:xfrm>
        </p:spPr>
        <p:txBody>
          <a:bodyPr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667" b="1" err="1">
                <a:solidFill>
                  <a:schemeClr val="tx1">
                    <a:lumMod val="50000"/>
                  </a:schemeClr>
                </a:solidFill>
              </a:rPr>
              <a:t>AgroBioCom</a:t>
            </a:r>
            <a:r>
              <a:rPr lang="en-GB" sz="2667" b="1">
                <a:solidFill>
                  <a:schemeClr val="tx1">
                    <a:lumMod val="50000"/>
                  </a:schemeClr>
                </a:solidFill>
              </a:rPr>
              <a:t> - Landrace valorisation and market access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253888-2275-BAAA-08DE-8FA234D2ABD9}"/>
              </a:ext>
            </a:extLst>
          </p:cNvPr>
          <p:cNvSpPr txBox="1"/>
          <p:nvPr/>
        </p:nvSpPr>
        <p:spPr>
          <a:xfrm>
            <a:off x="6818300" y="1668911"/>
            <a:ext cx="4715219" cy="431143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1" indent="-342891">
              <a:buFont typeface="Symbol" panose="05050102010706020507" pitchFamily="18" charset="2"/>
              <a:buChar char=""/>
              <a:tabLst>
                <a:tab pos="228594" algn="l"/>
              </a:tabLst>
            </a:pPr>
            <a:r>
              <a:rPr lang="en-US" sz="1800" b="1" i="1">
                <a:solidFill>
                  <a:srgbClr val="FF0000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Branding, certification and storytelling </a:t>
            </a:r>
            <a:r>
              <a:rPr lang="en-US" sz="1800">
                <a:solidFill>
                  <a:schemeClr val="tx1">
                    <a:lumMod val="50000"/>
                  </a:schemeClr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can support premiums by communicating quality, provenance and cultural identity.</a:t>
            </a:r>
          </a:p>
          <a:p>
            <a:pPr marL="342891" indent="-342891">
              <a:buFont typeface="Symbol" panose="05050102010706020507" pitchFamily="18" charset="2"/>
              <a:buChar char=""/>
              <a:tabLst>
                <a:tab pos="228594" algn="l"/>
              </a:tabLst>
            </a:pPr>
            <a:endParaRPr lang="en-GB" sz="1800">
              <a:solidFill>
                <a:schemeClr val="tx1">
                  <a:lumMod val="50000"/>
                </a:schemeClr>
              </a:solidFill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891" indent="-342891">
              <a:buFont typeface="Symbol" panose="05050102010706020507" pitchFamily="18" charset="2"/>
              <a:buChar char=""/>
              <a:tabLst>
                <a:tab pos="228594" algn="l"/>
              </a:tabLst>
            </a:pPr>
            <a:r>
              <a:rPr lang="en-US" sz="1800">
                <a:solidFill>
                  <a:schemeClr val="tx1">
                    <a:lumMod val="50000"/>
                  </a:schemeClr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Direct sales, markets, </a:t>
            </a:r>
            <a:r>
              <a:rPr lang="en-US" sz="1800" b="1" i="1">
                <a:solidFill>
                  <a:srgbClr val="FF0000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festivals, gastronomy and tourism</a:t>
            </a:r>
            <a:r>
              <a:rPr lang="en-US" sz="1800">
                <a:solidFill>
                  <a:schemeClr val="tx1">
                    <a:lumMod val="50000"/>
                  </a:schemeClr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 help introduce unfamiliar crops and explain their value.</a:t>
            </a:r>
            <a:endParaRPr lang="en-GB" sz="1800">
              <a:solidFill>
                <a:schemeClr val="tx1">
                  <a:lumMod val="50000"/>
                </a:schemeClr>
              </a:solidFill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891" indent="-342891">
              <a:buFont typeface="Symbol" panose="05050102010706020507" pitchFamily="18" charset="2"/>
              <a:buChar char=""/>
              <a:tabLst>
                <a:tab pos="228594" algn="l"/>
              </a:tabLst>
            </a:pPr>
            <a:endParaRPr lang="en-US" sz="1800">
              <a:solidFill>
                <a:schemeClr val="tx1">
                  <a:lumMod val="50000"/>
                </a:schemeClr>
              </a:solidFill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891" indent="-342891">
              <a:buFont typeface="Symbol" panose="05050102010706020507" pitchFamily="18" charset="2"/>
              <a:buChar char=""/>
              <a:tabLst>
                <a:tab pos="228594" algn="l"/>
              </a:tabLst>
            </a:pPr>
            <a:r>
              <a:rPr lang="en-US" sz="1800" b="1" i="1">
                <a:solidFill>
                  <a:srgbClr val="FF0000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Collective or territorial brands </a:t>
            </a:r>
            <a:r>
              <a:rPr lang="en-US" sz="1800">
                <a:solidFill>
                  <a:schemeClr val="tx1">
                    <a:lumMod val="50000"/>
                  </a:schemeClr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can bring producers together around shared standards for quality, provenance and promotion.</a:t>
            </a:r>
            <a:endParaRPr lang="en-GB" sz="1800">
              <a:solidFill>
                <a:schemeClr val="tx1">
                  <a:lumMod val="50000"/>
                </a:schemeClr>
              </a:solidFill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891" indent="-342891">
              <a:spcAft>
                <a:spcPts val="500"/>
              </a:spcAft>
              <a:buFont typeface="Symbol" panose="05050102010706020507" pitchFamily="18" charset="2"/>
              <a:buChar char=""/>
              <a:tabLst>
                <a:tab pos="228594" algn="l"/>
              </a:tabLst>
            </a:pPr>
            <a:endParaRPr lang="en-US" sz="1800">
              <a:solidFill>
                <a:schemeClr val="tx1">
                  <a:lumMod val="50000"/>
                </a:schemeClr>
              </a:solidFill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891" indent="-342891">
              <a:spcAft>
                <a:spcPts val="500"/>
              </a:spcAft>
              <a:buFont typeface="Symbol" panose="05050102010706020507" pitchFamily="18" charset="2"/>
              <a:buChar char=""/>
              <a:tabLst>
                <a:tab pos="228594" algn="l"/>
              </a:tabLst>
            </a:pPr>
            <a:r>
              <a:rPr lang="en-US" sz="1800">
                <a:solidFill>
                  <a:schemeClr val="tx1">
                    <a:lumMod val="50000"/>
                  </a:schemeClr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Business links to processors, restaurants, hotels and retailers need </a:t>
            </a:r>
            <a:r>
              <a:rPr lang="en-US" sz="1800" b="1" i="1">
                <a:solidFill>
                  <a:srgbClr val="FF0000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active coordination across the value chain</a:t>
            </a:r>
            <a:r>
              <a:rPr lang="en-US" sz="1800">
                <a:solidFill>
                  <a:schemeClr val="tx1">
                    <a:lumMod val="50000"/>
                  </a:schemeClr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.</a:t>
            </a:r>
            <a:endParaRPr lang="en-GB" sz="1100">
              <a:solidFill>
                <a:schemeClr val="tx1">
                  <a:lumMod val="50000"/>
                </a:schemeClr>
              </a:solidFill>
              <a:latin typeface="Liberation Sans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887826-679D-8517-BBED-65091F5671BC}"/>
              </a:ext>
            </a:extLst>
          </p:cNvPr>
          <p:cNvSpPr txBox="1"/>
          <p:nvPr/>
        </p:nvSpPr>
        <p:spPr>
          <a:xfrm>
            <a:off x="480869" y="5368510"/>
            <a:ext cx="3532139" cy="923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/>
              <a:t>Arno Todt</a:t>
            </a:r>
            <a:endParaRPr lang="en-GB" sz="1400"/>
          </a:p>
          <a:p>
            <a:pPr>
              <a:spcAft>
                <a:spcPts val="1200"/>
              </a:spcAft>
            </a:pPr>
            <a:r>
              <a:rPr lang="en-GB" sz="1400"/>
              <a:t>Nova Institute</a:t>
            </a:r>
          </a:p>
          <a:p>
            <a:r>
              <a:rPr lang="en-GB" sz="1400">
                <a:hlinkClick r:id="rId3"/>
              </a:rPr>
              <a:t>Arno Todt - nova-</a:t>
            </a:r>
            <a:r>
              <a:rPr lang="en-GB" sz="1400" err="1">
                <a:hlinkClick r:id="rId3"/>
              </a:rPr>
              <a:t>Institut</a:t>
            </a:r>
            <a:r>
              <a:rPr lang="en-GB" sz="1400">
                <a:hlinkClick r:id="rId3"/>
              </a:rPr>
              <a:t> GmbH | LinkedIn</a:t>
            </a:r>
            <a:endParaRPr lang="en-GB" sz="1400">
              <a:solidFill>
                <a:srgbClr val="242424"/>
              </a:solidFill>
              <a:latin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D7B505F-3555-9601-14FA-3A9569F953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0123" y="5210005"/>
            <a:ext cx="1656292" cy="78397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2ABE31B-25E2-8DBB-4440-14A84EDA9A59}"/>
              </a:ext>
            </a:extLst>
          </p:cNvPr>
          <p:cNvSpPr txBox="1"/>
          <p:nvPr/>
        </p:nvSpPr>
        <p:spPr>
          <a:xfrm>
            <a:off x="462073" y="1244211"/>
            <a:ext cx="59286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b="1" i="1" err="1">
                <a:solidFill>
                  <a:srgbClr val="FFC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Wertschöpfung</a:t>
            </a:r>
            <a:r>
              <a:rPr lang="en-GB" sz="1600" b="1" i="1">
                <a:solidFill>
                  <a:srgbClr val="FFC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GB" sz="1600" b="1" i="1" err="1">
                <a:solidFill>
                  <a:srgbClr val="FFC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mit</a:t>
            </a:r>
            <a:r>
              <a:rPr lang="en-GB" sz="1600" b="1" i="1">
                <a:solidFill>
                  <a:srgbClr val="FFC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GB" sz="1600" b="1" i="1" err="1">
                <a:solidFill>
                  <a:srgbClr val="FFC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alten</a:t>
            </a:r>
            <a:r>
              <a:rPr lang="en-GB" sz="1600" b="1" i="1">
                <a:solidFill>
                  <a:srgbClr val="FFC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Sorten und </a:t>
            </a:r>
            <a:r>
              <a:rPr lang="en-GB" sz="1600" b="1" i="1" err="1">
                <a:solidFill>
                  <a:srgbClr val="FFC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alten</a:t>
            </a:r>
            <a:r>
              <a:rPr lang="en-GB" sz="1600" b="1" i="1">
                <a:solidFill>
                  <a:srgbClr val="FFC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Rassen – </a:t>
            </a:r>
            <a:r>
              <a:rPr lang="en-GB" sz="1600" b="1" i="1" err="1">
                <a:solidFill>
                  <a:srgbClr val="FFC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Erfolgsgeschichten</a:t>
            </a:r>
            <a:r>
              <a:rPr lang="en-GB" sz="1600" b="1" i="1">
                <a:solidFill>
                  <a:srgbClr val="FFC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und </a:t>
            </a:r>
            <a:r>
              <a:rPr lang="en-GB" sz="1600" b="1" i="1" err="1">
                <a:solidFill>
                  <a:srgbClr val="FFC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Erfolgsfaktoren</a:t>
            </a:r>
            <a:endParaRPr lang="en-GB" sz="1600" b="1" i="1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549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2B80C-E26A-351C-C24E-16F90F0D806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68060" y="-92075"/>
            <a:ext cx="10515600" cy="1325563"/>
          </a:xfrm>
        </p:spPr>
        <p:txBody>
          <a:bodyPr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>
                <a:solidFill>
                  <a:schemeClr val="tx1">
                    <a:lumMod val="50000"/>
                  </a:schemeClr>
                </a:solidFill>
              </a:rPr>
              <a:t>Shared message for </a:t>
            </a:r>
            <a:r>
              <a:rPr lang="en-US" sz="3600" b="1" err="1">
                <a:solidFill>
                  <a:schemeClr val="tx1">
                    <a:lumMod val="50000"/>
                  </a:schemeClr>
                </a:solidFill>
              </a:rPr>
              <a:t>commercialisation</a:t>
            </a:r>
            <a:endParaRPr lang="en-GB" sz="3600" b="1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B4086C-36A6-797A-7DD4-608BDCDD7A2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09602" y="1560514"/>
            <a:ext cx="7367588" cy="4827587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>
                <a:solidFill>
                  <a:schemeClr val="tx1">
                    <a:lumMod val="50000"/>
                  </a:schemeClr>
                </a:solidFill>
                <a:latin typeface="+mj-lt"/>
              </a:rPr>
              <a:t>Promising crops need </a:t>
            </a:r>
            <a:r>
              <a:rPr lang="en-US" b="1" i="1" u="sng">
                <a:solidFill>
                  <a:srgbClr val="FF0000"/>
                </a:solidFill>
                <a:latin typeface="+mj-lt"/>
              </a:rPr>
              <a:t>coordinated value chains </a:t>
            </a:r>
            <a:r>
              <a:rPr lang="en-US">
                <a:solidFill>
                  <a:schemeClr val="tx1">
                    <a:lumMod val="50000"/>
                  </a:schemeClr>
                </a:solidFill>
                <a:latin typeface="+mj-lt"/>
              </a:rPr>
              <a:t>to reach viable markets.</a:t>
            </a:r>
          </a:p>
          <a:p>
            <a:pPr lvl="0"/>
            <a:endParaRPr lang="en-GB">
              <a:solidFill>
                <a:schemeClr val="tx1">
                  <a:lumMod val="50000"/>
                </a:schemeClr>
              </a:solidFill>
              <a:latin typeface="+mj-lt"/>
            </a:endParaRPr>
          </a:p>
          <a:p>
            <a:pPr lvl="0"/>
            <a:r>
              <a:rPr lang="en-US">
                <a:solidFill>
                  <a:schemeClr val="tx1">
                    <a:lumMod val="50000"/>
                  </a:schemeClr>
                </a:solidFill>
                <a:latin typeface="+mj-lt"/>
              </a:rPr>
              <a:t>An </a:t>
            </a:r>
            <a:r>
              <a:rPr lang="en-US" b="1" i="1">
                <a:solidFill>
                  <a:srgbClr val="FF0000"/>
                </a:solidFill>
                <a:latin typeface="+mj-lt"/>
              </a:rPr>
              <a:t>intermediary or aggregator </a:t>
            </a:r>
            <a:r>
              <a:rPr lang="en-US">
                <a:solidFill>
                  <a:schemeClr val="tx1">
                    <a:lumMod val="50000"/>
                  </a:schemeClr>
                </a:solidFill>
                <a:latin typeface="+mj-lt"/>
              </a:rPr>
              <a:t>can contract growers, assemble supply and assure specifications and quality for buyers.</a:t>
            </a:r>
            <a:endParaRPr lang="en-GB">
              <a:solidFill>
                <a:schemeClr val="tx1">
                  <a:lumMod val="50000"/>
                </a:schemeClr>
              </a:solidFill>
              <a:latin typeface="+mj-lt"/>
            </a:endParaRPr>
          </a:p>
          <a:p>
            <a:pPr lvl="0"/>
            <a:endParaRPr lang="en-US">
              <a:solidFill>
                <a:schemeClr val="tx1">
                  <a:lumMod val="50000"/>
                </a:schemeClr>
              </a:solidFill>
              <a:latin typeface="+mj-lt"/>
            </a:endParaRPr>
          </a:p>
          <a:p>
            <a:pPr lvl="0"/>
            <a:r>
              <a:rPr lang="en-US" i="1">
                <a:solidFill>
                  <a:srgbClr val="FF0000"/>
                </a:solidFill>
                <a:latin typeface="+mj-lt"/>
              </a:rPr>
              <a:t>Reliable supply and market commitments </a:t>
            </a:r>
            <a:r>
              <a:rPr lang="en-US">
                <a:solidFill>
                  <a:schemeClr val="tx1">
                    <a:lumMod val="50000"/>
                  </a:schemeClr>
                </a:solidFill>
                <a:latin typeface="+mj-lt"/>
              </a:rPr>
              <a:t>give growers and users confidence to invest and scale.</a:t>
            </a:r>
          </a:p>
          <a:p>
            <a:pPr lvl="0"/>
            <a:endParaRPr lang="en-US">
              <a:solidFill>
                <a:schemeClr val="tx1">
                  <a:lumMod val="50000"/>
                </a:schemeClr>
              </a:solidFill>
              <a:latin typeface="+mj-lt"/>
            </a:endParaRPr>
          </a:p>
          <a:p>
            <a:endParaRPr lang="en-GB">
              <a:solidFill>
                <a:schemeClr val="tx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D092EF-DB02-C36F-33C0-0C03D7C006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0741" y="1560514"/>
            <a:ext cx="2642919" cy="39643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2F149CF-E13A-D308-70B8-145D87D9FFA6}"/>
              </a:ext>
            </a:extLst>
          </p:cNvPr>
          <p:cNvSpPr txBox="1"/>
          <p:nvPr/>
        </p:nvSpPr>
        <p:spPr>
          <a:xfrm>
            <a:off x="609602" y="5631100"/>
            <a:ext cx="10737609" cy="861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GB" sz="2400" b="1" i="1">
                <a:solidFill>
                  <a:schemeClr val="tx1">
                    <a:lumMod val="50000"/>
                  </a:schemeClr>
                </a:solidFill>
                <a:latin typeface="+mj-lt"/>
              </a:rPr>
              <a:t>Agree buyer specifications and indicative volumes → pilot production and processing → test costs and repeat demand → scale through shared commitments.</a:t>
            </a:r>
          </a:p>
        </p:txBody>
      </p:sp>
    </p:spTree>
    <p:extLst>
      <p:ext uri="{BB962C8B-B14F-4D97-AF65-F5344CB8AC3E}">
        <p14:creationId xmlns:p14="http://schemas.microsoft.com/office/powerpoint/2010/main" val="784253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7841A-1DA5-3AAA-2572-54A1EACD193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48056" y="-29345"/>
            <a:ext cx="10515600" cy="1325563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b="1">
                <a:solidFill>
                  <a:schemeClr val="tx1">
                    <a:lumMod val="50000"/>
                  </a:schemeClr>
                </a:solidFill>
              </a:rPr>
              <a:t>Publications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4D63E-A70E-8090-276D-7D56DE78C7F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93748" y="1291958"/>
            <a:ext cx="8216192" cy="3840852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sz="1600" b="1">
                <a:solidFill>
                  <a:schemeClr val="tx1">
                    <a:lumMod val="50000"/>
                  </a:schemeClr>
                </a:solidFill>
              </a:rPr>
              <a:t>Azam-Ali, S. N., </a:t>
            </a:r>
            <a:r>
              <a:rPr lang="en-GB" sz="1600">
                <a:solidFill>
                  <a:schemeClr val="tx1">
                    <a:lumMod val="50000"/>
                  </a:schemeClr>
                </a:solidFill>
              </a:rPr>
              <a:t>and E. Jahanshiri. "</a:t>
            </a:r>
            <a:r>
              <a:rPr lang="en-GB" sz="1600" b="1" i="1">
                <a:solidFill>
                  <a:srgbClr val="FF0000"/>
                </a:solidFill>
              </a:rPr>
              <a:t>Forgotten foods: a manifesto for the future of the food system?</a:t>
            </a:r>
            <a:r>
              <a:rPr lang="en-GB" sz="1600">
                <a:solidFill>
                  <a:schemeClr val="tx1">
                    <a:lumMod val="50000"/>
                  </a:schemeClr>
                </a:solidFill>
              </a:rPr>
              <a:t>." </a:t>
            </a:r>
            <a:r>
              <a:rPr lang="en-GB" sz="1600" i="1">
                <a:solidFill>
                  <a:schemeClr val="tx1">
                    <a:lumMod val="50000"/>
                  </a:schemeClr>
                </a:solidFill>
              </a:rPr>
              <a:t>XXXI International Horticultural Congress (IHC2022): International Symposium on Conservation and Sustainable Use of 1384</a:t>
            </a:r>
            <a:r>
              <a:rPr lang="en-GB" sz="1600">
                <a:solidFill>
                  <a:schemeClr val="tx1">
                    <a:lumMod val="50000"/>
                  </a:schemeClr>
                </a:solidFill>
              </a:rPr>
              <a:t>. 2022.</a:t>
            </a:r>
          </a:p>
          <a:p>
            <a:pPr marL="0" indent="0">
              <a:spcBef>
                <a:spcPts val="0"/>
              </a:spcBef>
              <a:buNone/>
            </a:pPr>
            <a:endParaRPr lang="en-GB" sz="1600" b="1">
              <a:solidFill>
                <a:schemeClr val="tx1">
                  <a:lumMod val="50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en-GB" sz="1600" b="1">
                <a:solidFill>
                  <a:schemeClr val="tx1">
                    <a:lumMod val="50000"/>
                  </a:schemeClr>
                </a:solidFill>
              </a:rPr>
              <a:t>Azam-Ali, S. N., </a:t>
            </a:r>
            <a:r>
              <a:rPr lang="en-GB" sz="1600">
                <a:solidFill>
                  <a:schemeClr val="tx1">
                    <a:lumMod val="50000"/>
                  </a:schemeClr>
                </a:solidFill>
              </a:rPr>
              <a:t>Gregory, P. J., &amp; Jahanshiri, E. (2024). </a:t>
            </a:r>
            <a:r>
              <a:rPr lang="en-GB" sz="1600" b="1" i="1">
                <a:solidFill>
                  <a:srgbClr val="FF0000"/>
                </a:solidFill>
              </a:rPr>
              <a:t>Diversifying the UK Agrifood System: A Role for Underutilised Crops</a:t>
            </a:r>
            <a:r>
              <a:rPr lang="en-GB" sz="1600">
                <a:solidFill>
                  <a:schemeClr val="tx1">
                    <a:lumMod val="50000"/>
                  </a:schemeClr>
                </a:solidFill>
              </a:rPr>
              <a:t>. </a:t>
            </a:r>
            <a:r>
              <a:rPr lang="en-GB" sz="1600" err="1">
                <a:solidFill>
                  <a:schemeClr val="tx1">
                    <a:lumMod val="50000"/>
                  </a:schemeClr>
                </a:solidFill>
              </a:rPr>
              <a:t>doi</a:t>
            </a:r>
            <a:r>
              <a:rPr lang="en-GB" sz="1600">
                <a:solidFill>
                  <a:schemeClr val="tx1">
                    <a:lumMod val="50000"/>
                  </a:schemeClr>
                </a:solidFill>
              </a:rPr>
              <a:t>: 10.20944/preprints202403.1420.v1</a:t>
            </a:r>
          </a:p>
          <a:p>
            <a:pPr>
              <a:spcBef>
                <a:spcPts val="0"/>
              </a:spcBef>
            </a:pPr>
            <a:endParaRPr lang="en-GB" sz="1600">
              <a:solidFill>
                <a:schemeClr val="tx1">
                  <a:lumMod val="50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en-GB" sz="1600" b="1">
                <a:solidFill>
                  <a:srgbClr val="FFC000"/>
                </a:solidFill>
              </a:rPr>
              <a:t>RADIANT D5.5: Policy and governance recommendations (2025) </a:t>
            </a:r>
          </a:p>
          <a:p>
            <a:pPr>
              <a:spcBef>
                <a:spcPts val="0"/>
              </a:spcBef>
            </a:pPr>
            <a:endParaRPr lang="en-GB" sz="1600">
              <a:solidFill>
                <a:schemeClr val="tx1">
                  <a:lumMod val="50000"/>
                </a:schemeClr>
              </a:solidFill>
            </a:endParaRPr>
          </a:p>
          <a:p>
            <a:pPr>
              <a:spcBef>
                <a:spcPts val="0"/>
              </a:spcBef>
            </a:pPr>
            <a:endParaRPr lang="en-GB" sz="160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282C0E-E27E-DD55-C60D-3B8B1260E0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9846" y="2578426"/>
            <a:ext cx="2815964" cy="398322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DDBBB4B-FDFD-EE0E-38C5-5913EF85D83A}"/>
              </a:ext>
            </a:extLst>
          </p:cNvPr>
          <p:cNvSpPr txBox="1"/>
          <p:nvPr/>
        </p:nvSpPr>
        <p:spPr>
          <a:xfrm>
            <a:off x="8816196" y="1458707"/>
            <a:ext cx="2629613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b="1">
                <a:solidFill>
                  <a:srgbClr val="FFC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ELEPHANT AT THE TABLE: Policy Pathways to Confront Power in Food Systems </a:t>
            </a:r>
          </a:p>
          <a:p>
            <a:pPr algn="ctr"/>
            <a:r>
              <a:rPr lang="en-GB" sz="1400" b="1">
                <a:solidFill>
                  <a:srgbClr val="FFC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NEW INSTITUTE</a:t>
            </a:r>
            <a:endParaRPr lang="en-GB" sz="1400" b="1">
              <a:solidFill>
                <a:srgbClr val="FFC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E1BFA3-42AB-6F55-4323-B2B3072FB4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998" y="3295009"/>
            <a:ext cx="5175400" cy="294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315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F5095442-1A58-432B-B68B-C4C0AE10A9D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85795" y="280159"/>
            <a:ext cx="6080125" cy="1279525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b="1">
                <a:solidFill>
                  <a:schemeClr val="tx1">
                    <a:lumMod val="50000"/>
                  </a:schemeClr>
                </a:solidFill>
              </a:rPr>
              <a:t>Policy and </a:t>
            </a:r>
            <a:br>
              <a:rPr lang="en-GB" sz="3600" b="1">
                <a:solidFill>
                  <a:schemeClr val="tx1">
                    <a:lumMod val="50000"/>
                  </a:schemeClr>
                </a:solidFill>
              </a:rPr>
            </a:br>
            <a:r>
              <a:rPr lang="en-GB" sz="3600" b="1">
                <a:solidFill>
                  <a:schemeClr val="tx1">
                    <a:lumMod val="50000"/>
                  </a:schemeClr>
                </a:solidFill>
              </a:rPr>
              <a:t>governance changes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76C9F96-AC52-FB41-9631-A4A817DB5D9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00231" y="1612325"/>
            <a:ext cx="7608888" cy="4852988"/>
          </a:xfr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1400" b="1">
                <a:solidFill>
                  <a:srgbClr val="FF0000"/>
                </a:solidFill>
              </a:rPr>
              <a:t>Reform seed rules:</a:t>
            </a:r>
            <a:r>
              <a:rPr lang="en-GB" sz="1400">
                <a:solidFill>
                  <a:srgbClr val="FF0000"/>
                </a:solidFill>
              </a:rPr>
              <a:t> </a:t>
            </a:r>
            <a:r>
              <a:rPr lang="en-GB" sz="1400">
                <a:solidFill>
                  <a:schemeClr val="tx1">
                    <a:lumMod val="50000"/>
                  </a:schemeClr>
                </a:solidFill>
              </a:rPr>
              <a:t>simplify and reduce the cost of registering diverse seed material; enable farmers to save, use, exchange and sell their seeds.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endParaRPr lang="en-GB" sz="1400" b="1">
              <a:solidFill>
                <a:schemeClr val="tx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sz="1400" b="1">
              <a:solidFill>
                <a:schemeClr val="tx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sz="1400" b="1">
              <a:solidFill>
                <a:schemeClr val="tx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sz="1400" b="1">
              <a:solidFill>
                <a:schemeClr val="tx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sz="1400" b="1">
              <a:solidFill>
                <a:schemeClr val="tx1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</a:pPr>
            <a:endParaRPr lang="en-GB" sz="1400" b="1">
              <a:solidFill>
                <a:schemeClr val="tx1">
                  <a:lumMod val="50000"/>
                </a:schemeClr>
              </a:solidFill>
            </a:endParaRPr>
          </a:p>
          <a:p>
            <a:pPr marL="1143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3"/>
            </a:pPr>
            <a:r>
              <a:rPr lang="en-GB" sz="1400" b="1">
                <a:solidFill>
                  <a:srgbClr val="FF0000"/>
                </a:solidFill>
              </a:rPr>
              <a:t>Improve processing capacity:</a:t>
            </a:r>
            <a:r>
              <a:rPr lang="en-GB" sz="1400">
                <a:solidFill>
                  <a:srgbClr val="FF0000"/>
                </a:solidFill>
              </a:rPr>
              <a:t> </a:t>
            </a:r>
            <a:r>
              <a:rPr lang="en-GB" sz="1400">
                <a:solidFill>
                  <a:schemeClr val="tx1">
                    <a:lumMod val="50000"/>
                  </a:schemeClr>
                </a:solidFill>
              </a:rPr>
              <a:t>support affordable, accessible production and processing technologies, including local processing and shared access to innovation.</a:t>
            </a:r>
          </a:p>
          <a:p>
            <a:pPr marL="1143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3"/>
            </a:pPr>
            <a:endParaRPr lang="en-GB" sz="1400" b="1">
              <a:solidFill>
                <a:schemeClr val="tx1">
                  <a:lumMod val="50000"/>
                </a:schemeClr>
              </a:solidFill>
            </a:endParaRPr>
          </a:p>
          <a:p>
            <a:pPr marL="1143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3"/>
            </a:pPr>
            <a:r>
              <a:rPr lang="en-GB" sz="1400" b="1">
                <a:solidFill>
                  <a:srgbClr val="FF0000"/>
                </a:solidFill>
              </a:rPr>
              <a:t>Strengthen markets and fair governance:</a:t>
            </a:r>
            <a:r>
              <a:rPr lang="en-GB" sz="1400">
                <a:solidFill>
                  <a:srgbClr val="FF0000"/>
                </a:solidFill>
              </a:rPr>
              <a:t> </a:t>
            </a:r>
            <a:r>
              <a:rPr lang="en-GB" sz="1400">
                <a:solidFill>
                  <a:schemeClr val="tx1">
                    <a:lumMod val="50000"/>
                  </a:schemeClr>
                </a:solidFill>
              </a:rPr>
              <a:t>support short supply chains and collaboration; address concentrated market power and give smaller farmers and other underrepresented groups a stronger policy voice.</a:t>
            </a:r>
          </a:p>
          <a:p>
            <a:pPr marL="1143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3"/>
            </a:pPr>
            <a:endParaRPr lang="en-GB" sz="1400" b="1">
              <a:solidFill>
                <a:schemeClr val="tx1">
                  <a:lumMod val="50000"/>
                </a:schemeClr>
              </a:solidFill>
            </a:endParaRPr>
          </a:p>
          <a:p>
            <a:pPr marL="1143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3"/>
            </a:pPr>
            <a:r>
              <a:rPr lang="en-GB" sz="1400" b="1">
                <a:solidFill>
                  <a:srgbClr val="FF0000"/>
                </a:solidFill>
              </a:rPr>
              <a:t>Build consumer demand:</a:t>
            </a:r>
            <a:r>
              <a:rPr lang="en-GB" sz="1400">
                <a:solidFill>
                  <a:srgbClr val="FF0000"/>
                </a:solidFill>
              </a:rPr>
              <a:t> </a:t>
            </a:r>
            <a:r>
              <a:rPr lang="en-GB" sz="1400">
                <a:solidFill>
                  <a:schemeClr val="tx1">
                    <a:lumMod val="50000"/>
                  </a:schemeClr>
                </a:solidFill>
              </a:rPr>
              <a:t>invest in food education, highlight nutritional benefits, protect food heritage and make better use of existing labelling schemes.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sz="1400">
              <a:solidFill>
                <a:schemeClr val="tx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sz="1400">
              <a:solidFill>
                <a:schemeClr val="tx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sz="1400">
              <a:solidFill>
                <a:schemeClr val="tx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sz="140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2BD9140-4930-D86E-1E5C-B4D3B940E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8" y="336985"/>
            <a:ext cx="2058931" cy="117249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BA8FD53-5CC8-0B46-748A-901DA558E9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5015" y="1080036"/>
            <a:ext cx="3505200" cy="5257800"/>
          </a:xfrm>
          <a:prstGeom prst="rect">
            <a:avLst/>
          </a:prstGeom>
        </p:spPr>
      </p:pic>
      <p:pic>
        <p:nvPicPr>
          <p:cNvPr id="3" name="Imagem 4">
            <a:extLst>
              <a:ext uri="{FF2B5EF4-FFF2-40B4-BE49-F238E27FC236}">
                <a16:creationId xmlns:a16="http://schemas.microsoft.com/office/drawing/2014/main" id="{F58AED67-3B53-66D0-431C-AC81154EEE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24408" y="1559684"/>
            <a:ext cx="2146807" cy="50042"/>
          </a:xfrm>
          <a:prstGeom prst="rect">
            <a:avLst/>
          </a:prstGeom>
        </p:spPr>
      </p:pic>
      <p:pic>
        <p:nvPicPr>
          <p:cNvPr id="5" name="Picture 4" descr="RADIANT Project: Sustainable Agriculture in Europe | Católica">
            <a:extLst>
              <a:ext uri="{FF2B5EF4-FFF2-40B4-BE49-F238E27FC236}">
                <a16:creationId xmlns:a16="http://schemas.microsoft.com/office/drawing/2014/main" id="{ADB43305-8317-B468-7D32-44FA4477A96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0237" t="31888" r="30020" b="31888"/>
          <a:stretch>
            <a:fillRect/>
          </a:stretch>
        </p:blipFill>
        <p:spPr>
          <a:xfrm rot="1228404">
            <a:off x="7678951" y="317422"/>
            <a:ext cx="1412127" cy="7253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D083FD-1222-2FFB-698D-525FFF228E4B}"/>
              </a:ext>
            </a:extLst>
          </p:cNvPr>
          <p:cNvSpPr txBox="1"/>
          <p:nvPr/>
        </p:nvSpPr>
        <p:spPr>
          <a:xfrm>
            <a:off x="700231" y="2105576"/>
            <a:ext cx="5273612" cy="166199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lvl="0" indent="-228600" algn="l" rtl="0">
              <a:buFont typeface=""/>
              <a:buChar char="•"/>
            </a:pPr>
            <a:endParaRPr lang="en-GB" sz="1600" b="0" i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342900" lvl="0" indent="-342900">
              <a:buFont typeface="+mj-lt"/>
              <a:buAutoNum type="arabicPeriod" startAt="2"/>
            </a:pPr>
            <a:r>
              <a:rPr lang="en-GB" sz="1400" b="1" i="0" u="none" strike="noStrike" baseline="0">
                <a:solidFill>
                  <a:srgbClr val="FF0000"/>
                </a:solidFill>
                <a:latin typeface="Aptos"/>
                <a:ea typeface="Arial"/>
                <a:cs typeface="Arial"/>
              </a:rPr>
              <a:t>Fund crop diversity:</a:t>
            </a:r>
            <a:r>
              <a:rPr lang="en-GB" sz="1400" b="0" i="0" u="none" strike="noStrike" baseline="0">
                <a:solidFill>
                  <a:srgbClr val="FF0000"/>
                </a:solidFill>
                <a:latin typeface="Aptos"/>
                <a:ea typeface="Arial"/>
                <a:cs typeface="Arial"/>
              </a:rPr>
              <a:t> </a:t>
            </a:r>
            <a:r>
              <a:rPr lang="en-GB" sz="1400" b="0" i="0" u="none" strike="noStrike" baseline="0">
                <a:solidFill>
                  <a:srgbClr val="000000"/>
                </a:solidFill>
                <a:latin typeface="Aptos"/>
                <a:ea typeface="Arial"/>
                <a:cs typeface="Arial"/>
              </a:rPr>
              <a:t>provide targeted incentives for growing underutilised crops and long-term support for breeding, including participatory breeding and locally adapted varieties.</a:t>
            </a:r>
            <a:r>
              <a:rPr lang="en-US" sz="1400" b="0" i="0">
                <a:solidFill>
                  <a:srgbClr val="000000"/>
                </a:solidFill>
                <a:latin typeface="Aptos"/>
                <a:ea typeface="Arial"/>
                <a:cs typeface="Arial"/>
              </a:rPr>
              <a:t>​ </a:t>
            </a:r>
            <a:r>
              <a:rPr lang="en-US" sz="1400" b="0" i="1">
                <a:solidFill>
                  <a:srgbClr val="000000"/>
                </a:solidFill>
                <a:latin typeface="Aptos"/>
                <a:ea typeface="Arial"/>
                <a:cs typeface="Arial"/>
              </a:rPr>
              <a:t>Accounting existing investment, and relative population scales, this value would equate to </a:t>
            </a:r>
            <a:r>
              <a:rPr lang="en-US" sz="1400" b="0" i="1">
                <a:solidFill>
                  <a:srgbClr val="FF0000"/>
                </a:solidFill>
                <a:latin typeface="Aptos"/>
                <a:ea typeface="Arial"/>
                <a:cs typeface="Arial"/>
              </a:rPr>
              <a:t>a</a:t>
            </a:r>
            <a:r>
              <a:rPr lang="en-GB" sz="1400" i="1">
                <a:solidFill>
                  <a:srgbClr val="FF0000"/>
                </a:solidFill>
              </a:rPr>
              <a:t> £25–30 million for the UK.</a:t>
            </a:r>
            <a:endParaRPr lang="en-US" sz="1400" b="0" i="1">
              <a:solidFill>
                <a:srgbClr val="FF0000"/>
              </a:solidFill>
              <a:latin typeface="Aptos"/>
              <a:ea typeface="Arial"/>
              <a:cs typeface="Arial"/>
            </a:endParaRPr>
          </a:p>
          <a:p>
            <a:pPr algn="ctr"/>
            <a:endParaRPr lang="en-GB" sz="1600"/>
          </a:p>
        </p:txBody>
      </p:sp>
      <p:pic>
        <p:nvPicPr>
          <p:cNvPr id="4" name="Picture 3" descr="A close up of corn&#10;&#10;AI-generated content may be incorrect.">
            <a:hlinkClick r:id="rId6"/>
            <a:extLst>
              <a:ext uri="{FF2B5EF4-FFF2-40B4-BE49-F238E27FC236}">
                <a16:creationId xmlns:a16="http://schemas.microsoft.com/office/drawing/2014/main" id="{BF4F2366-E9B1-1310-C41E-3408280A8D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145264">
            <a:off x="5762477" y="2378232"/>
            <a:ext cx="2623557" cy="872690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3576056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447F639E88B24A928373B20FDA9649" ma:contentTypeVersion="14" ma:contentTypeDescription="Create a new document." ma:contentTypeScope="" ma:versionID="01879a710038a88b85e119f6ae9db02b">
  <xsd:schema xmlns:xsd="http://www.w3.org/2001/XMLSchema" xmlns:xs="http://www.w3.org/2001/XMLSchema" xmlns:p="http://schemas.microsoft.com/office/2006/metadata/properties" xmlns:ns2="ede5f824-f177-45d2-823b-73406f557e87" xmlns:ns3="de814f27-4877-4618-a00b-29ae99804c1e" targetNamespace="http://schemas.microsoft.com/office/2006/metadata/properties" ma:root="true" ma:fieldsID="ab071b227979b48ea8f53f28adddf76d" ns2:_="" ns3:_="">
    <xsd:import namespace="ede5f824-f177-45d2-823b-73406f557e87"/>
    <xsd:import namespace="de814f27-4877-4618-a00b-29ae99804c1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content" minOccurs="0"/>
                <xsd:element ref="ns2:BusinessArea" minOccurs="0"/>
                <xsd:element ref="ns2:Stakeholder" minOccurs="0"/>
                <xsd:element ref="ns2:AcademicYea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e5f824-f177-45d2-823b-73406f557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ontent" ma:index="11" nillable="true" ma:displayName="content" ma:description="type of content in this document" ma:format="Dropdown" ma:internalName="content">
      <xsd:simpleType>
        <xsd:restriction base="dms:Text">
          <xsd:maxLength value="255"/>
        </xsd:restriction>
      </xsd:simpleType>
    </xsd:element>
    <xsd:element name="BusinessArea" ma:index="12" nillable="true" ma:displayName="Business Area" ma:description="What business area does this document fall within" ma:format="Dropdown" ma:internalName="BusinessArea">
      <xsd:simpleType>
        <xsd:restriction base="dms:Text">
          <xsd:maxLength value="255"/>
        </xsd:restriction>
      </xsd:simpleType>
    </xsd:element>
    <xsd:element name="Stakeholder" ma:index="13" nillable="true" ma:displayName="Stakeholder" ma:description="person responsible for this document" ma:format="Dropdown" ma:internalName="Stakeholder">
      <xsd:simpleType>
        <xsd:restriction base="dms:Text">
          <xsd:maxLength value="255"/>
        </xsd:restriction>
      </xsd:simpleType>
    </xsd:element>
    <xsd:element name="AcademicYear" ma:index="14" nillable="true" ma:displayName="Academic Year" ma:format="Dropdown" ma:internalName="AcademicYear">
      <xsd:simpleType>
        <xsd:restriction base="dms:Text">
          <xsd:maxLength value="255"/>
        </xsd:restriction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bf2f534-9c3d-494b-83fb-768e807180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814f27-4877-4618-a00b-29ae99804c1e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c2c4682f-1d14-4cce-881b-81f9f479ab1d}" ma:internalName="TaxCatchAll" ma:showField="CatchAllData" ma:web="de814f27-4877-4618-a00b-29ae99804c1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keholder xmlns="ede5f824-f177-45d2-823b-73406f557e87" xsi:nil="true"/>
    <TaxCatchAll xmlns="de814f27-4877-4618-a00b-29ae99804c1e" xsi:nil="true"/>
    <BusinessArea xmlns="ede5f824-f177-45d2-823b-73406f557e87" xsi:nil="true"/>
    <lcf76f155ced4ddcb4097134ff3c332f xmlns="ede5f824-f177-45d2-823b-73406f557e87">
      <Terms xmlns="http://schemas.microsoft.com/office/infopath/2007/PartnerControls"/>
    </lcf76f155ced4ddcb4097134ff3c332f>
    <content xmlns="ede5f824-f177-45d2-823b-73406f557e87" xsi:nil="true"/>
    <AcademicYear xmlns="ede5f824-f177-45d2-823b-73406f557e87" xsi:nil="true"/>
  </documentManagement>
</p:properties>
</file>

<file path=customXml/itemProps1.xml><?xml version="1.0" encoding="utf-8"?>
<ds:datastoreItem xmlns:ds="http://schemas.openxmlformats.org/officeDocument/2006/customXml" ds:itemID="{8405FBA6-E03F-4B64-A5D4-18924FB092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e5f824-f177-45d2-823b-73406f557e87"/>
    <ds:schemaRef ds:uri="de814f27-4877-4618-a00b-29ae99804c1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06C125A-10CE-4D45-A033-F9874C5BBC0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5091D19-747B-469C-9D47-3BDD0CE882DD}">
  <ds:schemaRefs>
    <ds:schemaRef ds:uri="http://schemas.microsoft.com/office/2006/metadata/properties"/>
    <ds:schemaRef ds:uri="http://schemas.openxmlformats.org/package/2006/metadata/core-properties"/>
    <ds:schemaRef ds:uri="http://purl.org/dc/dcmitype/"/>
    <ds:schemaRef ds:uri="ede5f824-f177-45d2-823b-73406f557e87"/>
    <ds:schemaRef ds:uri="http://schemas.microsoft.com/office/2006/documentManagement/types"/>
    <ds:schemaRef ds:uri="http://purl.org/dc/elements/1.1/"/>
    <ds:schemaRef ds:uri="de814f27-4877-4618-a00b-29ae99804c1e"/>
    <ds:schemaRef ds:uri="http://schemas.microsoft.com/office/infopath/2007/PartnerControl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1054</Words>
  <Application>Microsoft Office PowerPoint</Application>
  <PresentationFormat>Widescreen</PresentationFormat>
  <Paragraphs>114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MS Mincho</vt:lpstr>
      <vt:lpstr>Aptos</vt:lpstr>
      <vt:lpstr>Aptos Display</vt:lpstr>
      <vt:lpstr>Arial</vt:lpstr>
      <vt:lpstr>Calibri (Body)</vt:lpstr>
      <vt:lpstr>Liberation Sans</vt:lpstr>
      <vt:lpstr>Symbol</vt:lpstr>
      <vt:lpstr>Verdana</vt:lpstr>
      <vt:lpstr>Wingdings</vt:lpstr>
      <vt:lpstr>Office Theme</vt:lpstr>
      <vt:lpstr>PowerPoint Presentation</vt:lpstr>
      <vt:lpstr>Question received </vt:lpstr>
      <vt:lpstr>PowerPoint Presentation</vt:lpstr>
      <vt:lpstr>PowerPoint Presentation</vt:lpstr>
      <vt:lpstr>PowerPoint Presentation</vt:lpstr>
      <vt:lpstr>AgroBioNet - Value creation with old varieties and ancient breeds</vt:lpstr>
      <vt:lpstr>AgroBioCom - Landrace valorisation and market access</vt:lpstr>
      <vt:lpstr>Shared message for commercialisation</vt:lpstr>
      <vt:lpstr>Publications</vt:lpstr>
      <vt:lpstr>Policy and  governance changes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Sandra Dancer</dc:creator>
  <cp:lastModifiedBy>Sandra Dancer</cp:lastModifiedBy>
  <cp:revision>1</cp:revision>
  <dcterms:created xsi:type="dcterms:W3CDTF">2026-10-13T10:49:35Z</dcterms:created>
  <dcterms:modified xsi:type="dcterms:W3CDTF">2026-10-13T10:50:54Z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0x01010047447F639E88B24A928373B20FDA9649</vt:lpwstr>
  </property>
  <property fmtid="{D5CDD505-2E9C-101B-9397-08002B2CF9AE}" pid="3" name="MediaServiceImageTags">
    <vt:lpwstr/>
  </property>
</Properties>
</file>